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2878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66263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241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6044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5733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1589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2493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5524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0141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8423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1641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55253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5233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3769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5511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20722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5A3C0-0436-43B6-892B-986B1E7C53CF}" type="datetimeFigureOut">
              <a:rPr lang="lt-LT" smtClean="0"/>
              <a:t>2024-10-08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0B7AC0D-B5AF-492F-B9E2-457058B30DA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76237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9811376-CD14-46B2-9990-D5088E794D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235242"/>
            <a:ext cx="7766936" cy="2815594"/>
          </a:xfrm>
        </p:spPr>
        <p:txBody>
          <a:bodyPr/>
          <a:lstStyle/>
          <a:p>
            <a:pPr algn="ctr"/>
            <a:r>
              <a:rPr lang="lt-LT" sz="3000" dirty="0"/>
              <a:t>Švietimo centro darbuotojų stažuotė Čekijoje: žinių gilinimas ir naujos patirtys</a:t>
            </a:r>
            <a:br>
              <a:rPr lang="lt-LT" sz="3000" dirty="0"/>
            </a:br>
            <a:br>
              <a:rPr lang="lt-LT" sz="3000" dirty="0"/>
            </a:br>
            <a:r>
              <a:rPr lang="lt-LT" sz="3000" dirty="0"/>
              <a:t>Stebėjimo vizitas</a:t>
            </a:r>
            <a:br>
              <a:rPr lang="lt-LT" sz="3000" dirty="0"/>
            </a:br>
            <a:r>
              <a:rPr lang="lt-LT" sz="3200" dirty="0"/>
              <a:t>2024 m. balandžio 27 – gegužės 2 d.</a:t>
            </a:r>
            <a:endParaRPr lang="lt-LT" sz="3000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D6B0A461-D17F-4B43-9698-1B951CB83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50267" y="4966126"/>
            <a:ext cx="7766936" cy="2099530"/>
          </a:xfrm>
        </p:spPr>
        <p:txBody>
          <a:bodyPr>
            <a:normAutofit/>
          </a:bodyPr>
          <a:lstStyle/>
          <a:p>
            <a:r>
              <a:rPr lang="lt-LT" sz="2000" b="1" dirty="0">
                <a:solidFill>
                  <a:schemeClr val="tx1"/>
                </a:solidFill>
              </a:rPr>
              <a:t>Dalyviai: Inga Ponomariova </a:t>
            </a:r>
          </a:p>
          <a:p>
            <a:r>
              <a:rPr lang="lt-LT" sz="2000" b="1" dirty="0">
                <a:solidFill>
                  <a:schemeClr val="tx1"/>
                </a:solidFill>
              </a:rPr>
              <a:t>Algirdas </a:t>
            </a:r>
            <a:r>
              <a:rPr lang="lt-LT" sz="2000" b="1" dirty="0" err="1">
                <a:solidFill>
                  <a:schemeClr val="tx1"/>
                </a:solidFill>
              </a:rPr>
              <a:t>Veversis</a:t>
            </a:r>
            <a:r>
              <a:rPr lang="lt-LT" sz="2000" b="1" dirty="0">
                <a:solidFill>
                  <a:schemeClr val="tx1"/>
                </a:solidFill>
              </a:rPr>
              <a:t> </a:t>
            </a:r>
          </a:p>
          <a:p>
            <a:r>
              <a:rPr lang="lt-LT" sz="2000" b="1" dirty="0">
                <a:solidFill>
                  <a:schemeClr val="tx1"/>
                </a:solidFill>
              </a:rPr>
              <a:t>Simona Stasiūnienė </a:t>
            </a:r>
          </a:p>
          <a:p>
            <a:r>
              <a:rPr lang="lt-LT" sz="2000" b="1" dirty="0">
                <a:solidFill>
                  <a:schemeClr val="tx1"/>
                </a:solidFill>
              </a:rPr>
              <a:t>Asta </a:t>
            </a:r>
            <a:r>
              <a:rPr lang="lt-LT" sz="2000" b="1" dirty="0" err="1">
                <a:solidFill>
                  <a:schemeClr val="tx1"/>
                </a:solidFill>
              </a:rPr>
              <a:t>Lažinskienė</a:t>
            </a:r>
            <a:endParaRPr lang="lt-LT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247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9FA729-0479-44D7-A6F1-2C2EAA2D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83" y="679562"/>
            <a:ext cx="4488222" cy="924649"/>
          </a:xfrm>
        </p:spPr>
        <p:txBody>
          <a:bodyPr/>
          <a:lstStyle/>
          <a:p>
            <a:r>
              <a:rPr lang="lt-LT" b="1" dirty="0"/>
              <a:t>Stažuotės tikslas:</a:t>
            </a:r>
            <a:endParaRPr lang="lt-LT" dirty="0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853727E-0F58-4A5E-8A67-A62B2EC4C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378" y="2164610"/>
            <a:ext cx="5402622" cy="330574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Gilinti pilietinio ugdymo kompetencijas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Svarbu stiprinti jaunimo ir suaugusiųjų supratimą apie: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Europos vertybes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Pilietinės visuomenės svarbą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Demokratijos ir atsakomybės jausmo ugdymą</a:t>
            </a:r>
          </a:p>
          <a:p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44543EAA-43CB-4214-88F9-1D96641625C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47"/>
          <a:stretch/>
        </p:blipFill>
        <p:spPr>
          <a:xfrm>
            <a:off x="6404342" y="1465963"/>
            <a:ext cx="4195921" cy="392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69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9FA729-0479-44D7-A6F1-2C2EAA2D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82" y="679562"/>
            <a:ext cx="5210117" cy="1325701"/>
          </a:xfrm>
        </p:spPr>
        <p:txBody>
          <a:bodyPr>
            <a:normAutofit fontScale="90000"/>
          </a:bodyPr>
          <a:lstStyle/>
          <a:p>
            <a:r>
              <a:rPr lang="es-ES" dirty="0"/>
              <a:t>Susipažinimas su Čekijos švietimo sistema</a:t>
            </a:r>
            <a:endParaRPr lang="lt-LT" dirty="0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853727E-0F58-4A5E-8A67-A62B2EC4C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378" y="2164610"/>
            <a:ext cx="5402622" cy="330574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/>
              <a:t>Dalyviai iš arčiau susipažino su: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Čekijos švietimo sistema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Planų įgyvendinimu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Mokymosi metodikomis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/>
              <a:t>Žinios gilintos per praktines užduotis ir pažintines išvykas</a:t>
            </a:r>
            <a:endParaRPr lang="lt-LT" dirty="0">
              <a:solidFill>
                <a:schemeClr val="tx1"/>
              </a:solidFill>
            </a:endParaRPr>
          </a:p>
          <a:p>
            <a:endParaRPr lang="lt-LT" dirty="0"/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BB7A70E1-BEBF-4BBD-819B-4B8AA28BF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262" y="339781"/>
            <a:ext cx="3472354" cy="617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69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9FA729-0479-44D7-A6F1-2C2EAA2D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83" y="679562"/>
            <a:ext cx="4488222" cy="924649"/>
          </a:xfrm>
        </p:spPr>
        <p:txBody>
          <a:bodyPr>
            <a:normAutofit fontScale="90000"/>
          </a:bodyPr>
          <a:lstStyle/>
          <a:p>
            <a:r>
              <a:rPr lang="lt-LT" dirty="0" err="1"/>
              <a:t>Neus</a:t>
            </a:r>
            <a:r>
              <a:rPr lang="lt-LT" dirty="0"/>
              <a:t> </a:t>
            </a:r>
            <a:r>
              <a:rPr lang="lt-LT" dirty="0" err="1"/>
              <a:t>Lab</a:t>
            </a:r>
            <a:r>
              <a:rPr lang="lt-LT" dirty="0"/>
              <a:t> laboratorija Prahoje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853727E-0F58-4A5E-8A67-A62B2EC4C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378" y="2164610"/>
            <a:ext cx="5402622" cy="330574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Inovatyvus švietimo modelis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Mokymai pagrįsti praktiniais užsiėmimais: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Eksperimentavimas, kūryba, problemų sprendimas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Tinka visų amžiaus grupių mokiniams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Motyvacija mokytis per projektinę veiklą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Inžinerinis išsilavinimas - svarbus žingsnis stojant į universitetus</a:t>
            </a:r>
            <a:endParaRPr lang="lt-LT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0C402E44-37D9-45CD-B194-3D45451B264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43" b="25873"/>
          <a:stretch/>
        </p:blipFill>
        <p:spPr bwMode="auto">
          <a:xfrm>
            <a:off x="7144502" y="471639"/>
            <a:ext cx="3667878" cy="31315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B7DB0CF1-0569-4C33-8F5A-C682587E7CF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502" y="3890358"/>
            <a:ext cx="3667878" cy="249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51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9FA729-0479-44D7-A6F1-2C2EAA2D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82" y="679562"/>
            <a:ext cx="4632601" cy="1149238"/>
          </a:xfrm>
        </p:spPr>
        <p:txBody>
          <a:bodyPr>
            <a:normAutofit fontScale="90000"/>
          </a:bodyPr>
          <a:lstStyle/>
          <a:p>
            <a:r>
              <a:rPr lang="lt-LT" dirty="0" err="1"/>
              <a:t>Neus</a:t>
            </a:r>
            <a:r>
              <a:rPr lang="lt-LT" dirty="0"/>
              <a:t> </a:t>
            </a:r>
            <a:r>
              <a:rPr lang="lt-LT" dirty="0" err="1"/>
              <a:t>Lab</a:t>
            </a:r>
            <a:r>
              <a:rPr lang="lt-LT" dirty="0"/>
              <a:t> sėkmės paslaptis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853727E-0F58-4A5E-8A67-A62B2EC4C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378" y="2164610"/>
            <a:ext cx="5402622" cy="330574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Gebėjimas įtraukti jaunimą į mokymąsi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Motyvacija per įdomius projektus ir praktinius užsiėmimus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Mokslinių principų taikymas praktikoje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Unikalus modelis Prahoje, atnešantis į Lietuvą geriausią patirtį</a:t>
            </a:r>
            <a:endParaRPr lang="lt-LT" dirty="0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E554D0FE-AC8D-427A-9195-68443A78583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9" t="14233" b="25869"/>
          <a:stretch/>
        </p:blipFill>
        <p:spPr bwMode="auto">
          <a:xfrm>
            <a:off x="6096000" y="679562"/>
            <a:ext cx="5210118" cy="48132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9283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9FA729-0479-44D7-A6F1-2C2EAA2D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82" y="679562"/>
            <a:ext cx="5210117" cy="1341743"/>
          </a:xfrm>
        </p:spPr>
        <p:txBody>
          <a:bodyPr>
            <a:normAutofit fontScale="90000"/>
          </a:bodyPr>
          <a:lstStyle/>
          <a:p>
            <a:r>
              <a:rPr lang="pt-BR" dirty="0"/>
              <a:t>Museum of Bricks - LEGO® meno ir kūrybiškumo muziejus</a:t>
            </a:r>
            <a:endParaRPr lang="lt-LT" dirty="0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853727E-0F58-4A5E-8A67-A62B2EC4C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378" y="2164610"/>
            <a:ext cx="5402622" cy="330574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Didžiausia privati LEGO® kolekcija pasaulyje, įtraukta į Gineso rekordų knygą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Eksponatai parodo: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Kvapą gniaužiančius architektūros šedevrus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Inovatyvų kūrybiškumą iš LEGO® kaladėlių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Techninis meistriškumas ir kūryba</a:t>
            </a:r>
            <a:endParaRPr lang="lt-LT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1BD900C8-6295-4DBE-B0CF-444E5821339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80" y="170168"/>
            <a:ext cx="2807552" cy="3702273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2ACDE572-7AFE-4B80-9994-C7491E1ED71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6" r="8799" b="6833"/>
          <a:stretch/>
        </p:blipFill>
        <p:spPr bwMode="auto">
          <a:xfrm>
            <a:off x="8053137" y="4058653"/>
            <a:ext cx="3445485" cy="26291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67999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9FA729-0479-44D7-A6F1-2C2EAA2D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8" y="246426"/>
            <a:ext cx="4488222" cy="924649"/>
          </a:xfrm>
        </p:spPr>
        <p:txBody>
          <a:bodyPr>
            <a:normAutofit fontScale="90000"/>
          </a:bodyPr>
          <a:lstStyle/>
          <a:p>
            <a:r>
              <a:rPr lang="lt-LT" dirty="0"/>
              <a:t>LEGO® ir švietimas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853727E-0F58-4A5E-8A67-A62B2EC4C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65" y="1472113"/>
            <a:ext cx="5402622" cy="330574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Kūrybiškumas ir inovacijos švietime: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Skatina vaikų ir suaugusiųjų kūrybiškumą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Mokoma mąstyti inovatyviai ir taikyti žinias praktiškai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Įkvepia vaikus ir suaugusius, parodydami, kad kūrybiškumas neturi ribų</a:t>
            </a:r>
            <a:endParaRPr lang="lt-LT" dirty="0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7C7845F9-9DFA-480F-AC4E-58E13E61C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675" y="3764636"/>
            <a:ext cx="3971175" cy="2978382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4B304A1F-EF9D-4A82-8A44-715D9D7F6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633" y="246426"/>
            <a:ext cx="2500153" cy="3333537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5213500D-4723-44D5-8615-69F5105F7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914" y="151878"/>
            <a:ext cx="3324316" cy="443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99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D9FA729-0479-44D7-A6F1-2C2EAA2D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83" y="679562"/>
            <a:ext cx="4901776" cy="1181322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Stažuotės nauda ir ateities planai</a:t>
            </a:r>
            <a:endParaRPr lang="lt-LT" dirty="0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853727E-0F58-4A5E-8A67-A62B2EC4C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378" y="2164610"/>
            <a:ext cx="5402622" cy="330574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Įgytos žinios prisidės prie: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Darbo kokybės gerinimo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Europinės tapatybės stiprinimo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1"/>
                </a:solidFill>
              </a:rPr>
              <a:t>Suaugusiųjų aktyvaus pilietiškumo ugdymo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1"/>
                </a:solidFill>
              </a:rPr>
              <a:t>Dalyvaujamoji demokratija pasiekiama tik per aktyvų piliečių įsitraukimą ir kritinį mąstymą</a:t>
            </a:r>
            <a:endParaRPr lang="lt-LT" dirty="0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CE954AA6-9C3C-45A7-B136-707F759C4D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02" t="17851" r="5802"/>
          <a:stretch/>
        </p:blipFill>
        <p:spPr>
          <a:xfrm>
            <a:off x="5787659" y="1624263"/>
            <a:ext cx="5858377" cy="360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67919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</TotalTime>
  <Words>254</Words>
  <Application>Microsoft Office PowerPoint</Application>
  <PresentationFormat>Plačiaekranė</PresentationFormat>
  <Paragraphs>46</Paragraphs>
  <Slides>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13" baseType="lpstr">
      <vt:lpstr>Arial</vt:lpstr>
      <vt:lpstr>Trebuchet MS</vt:lpstr>
      <vt:lpstr>Wingdings</vt:lpstr>
      <vt:lpstr>Wingdings 3</vt:lpstr>
      <vt:lpstr>Briaunota</vt:lpstr>
      <vt:lpstr>Švietimo centro darbuotojų stažuotė Čekijoje: žinių gilinimas ir naujos patirtys  Stebėjimo vizitas 2024 m. balandžio 27 – gegužės 2 d.</vt:lpstr>
      <vt:lpstr>Stažuotės tikslas:</vt:lpstr>
      <vt:lpstr>Susipažinimas su Čekijos švietimo sistema</vt:lpstr>
      <vt:lpstr>Neus Lab laboratorija Prahoje</vt:lpstr>
      <vt:lpstr>Neus Lab sėkmės paslaptis</vt:lpstr>
      <vt:lpstr>Museum of Bricks - LEGO® meno ir kūrybiškumo muziejus</vt:lpstr>
      <vt:lpstr>LEGO® ir švietimas</vt:lpstr>
      <vt:lpstr>Stažuotės nauda ir ateities planai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STEAM Sekretorė</dc:creator>
  <cp:lastModifiedBy>STEAM Sekretorė</cp:lastModifiedBy>
  <cp:revision>8</cp:revision>
  <dcterms:created xsi:type="dcterms:W3CDTF">2024-10-08T10:40:13Z</dcterms:created>
  <dcterms:modified xsi:type="dcterms:W3CDTF">2024-10-08T12:10:07Z</dcterms:modified>
</cp:coreProperties>
</file>