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5" r:id="rId7"/>
    <p:sldId id="266" r:id="rId8"/>
    <p:sldId id="262" r:id="rId9"/>
    <p:sldId id="263" r:id="rId10"/>
    <p:sldId id="267" r:id="rId11"/>
    <p:sldId id="257" r:id="rId12"/>
    <p:sldId id="264"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lt-LT"/>
              <a:t>Spustelėję redaguokite stilių</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2248A5D8-E882-4F99-9B4F-7C94689BF478}" type="datetimeFigureOut">
              <a:rPr lang="lt-LT" smtClean="0"/>
              <a:t>2024-10-10</a:t>
            </a:fld>
            <a:endParaRPr lang="lt-LT"/>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lt-LT"/>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2568A04-8D79-4B39-9295-A4CAD82E0AD4}" type="slidenum">
              <a:rPr lang="lt-LT" smtClean="0"/>
              <a:t>‹#›</a:t>
            </a:fld>
            <a:endParaRPr lang="lt-LT"/>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559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2248A5D8-E882-4F99-9B4F-7C94689BF478}" type="datetimeFigureOut">
              <a:rPr lang="lt-LT" smtClean="0"/>
              <a:t>2024-10-10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1395441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lt-LT"/>
              <a:t>Spustelėję redaguokite stilių</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2248A5D8-E882-4F99-9B4F-7C94689BF478}" type="datetimeFigureOut">
              <a:rPr lang="lt-LT" smtClean="0"/>
              <a:t>2024-10-10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2568A04-8D79-4B39-9295-A4CAD82E0AD4}" type="slidenum">
              <a:rPr lang="lt-LT" smtClean="0"/>
              <a:t>‹#›</a:t>
            </a:fld>
            <a:endParaRPr lang="lt-LT"/>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591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2248A5D8-E882-4F99-9B4F-7C94689BF478}" type="datetimeFigureOut">
              <a:rPr lang="lt-LT" smtClean="0"/>
              <a:t>2024-10-10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1055880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2248A5D8-E882-4F99-9B4F-7C94689BF478}" type="datetimeFigureOut">
              <a:rPr lang="lt-LT" smtClean="0"/>
              <a:t>2024-10-10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403998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2248A5D8-E882-4F99-9B4F-7C94689BF478}" type="datetimeFigureOut">
              <a:rPr lang="lt-LT" smtClean="0"/>
              <a:t>2024-10-10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3169352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48A5D8-E882-4F99-9B4F-7C94689BF478}" type="datetimeFigureOut">
              <a:rPr lang="lt-LT" smtClean="0"/>
              <a:t>2024-10-10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94238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2248A5D8-E882-4F99-9B4F-7C94689BF478}" type="datetimeFigureOut">
              <a:rPr lang="lt-LT" smtClean="0"/>
              <a:t>2024-10-10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1176058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2248A5D8-E882-4F99-9B4F-7C94689BF478}" type="datetimeFigureOut">
              <a:rPr lang="lt-LT" smtClean="0"/>
              <a:t>2024-10-10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1028674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2248A5D8-E882-4F99-9B4F-7C94689BF478}" type="datetimeFigureOut">
              <a:rPr lang="lt-LT" smtClean="0"/>
              <a:t>2024-10-10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106638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2248A5D8-E882-4F99-9B4F-7C94689BF478}" type="datetimeFigureOut">
              <a:rPr lang="lt-LT" smtClean="0"/>
              <a:t>2024-10-10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2568A04-8D79-4B39-9295-A4CAD82E0AD4}" type="slidenum">
              <a:rPr lang="lt-LT" smtClean="0"/>
              <a:t>‹#›</a:t>
            </a:fld>
            <a:endParaRPr lang="lt-LT"/>
          </a:p>
        </p:txBody>
      </p:sp>
    </p:spTree>
    <p:extLst>
      <p:ext uri="{BB962C8B-B14F-4D97-AF65-F5344CB8AC3E}">
        <p14:creationId xmlns:p14="http://schemas.microsoft.com/office/powerpoint/2010/main" val="3863874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2248A5D8-E882-4F99-9B4F-7C94689BF478}" type="datetimeFigureOut">
              <a:rPr lang="lt-LT" smtClean="0"/>
              <a:t>2024-10-10</a:t>
            </a:fld>
            <a:endParaRPr lang="lt-LT"/>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lt-LT"/>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F2568A04-8D79-4B39-9295-A4CAD82E0AD4}" type="slidenum">
              <a:rPr lang="lt-LT" smtClean="0"/>
              <a:t>‹#›</a:t>
            </a:fld>
            <a:endParaRPr lang="lt-LT"/>
          </a:p>
        </p:txBody>
      </p:sp>
    </p:spTree>
    <p:extLst>
      <p:ext uri="{BB962C8B-B14F-4D97-AF65-F5344CB8AC3E}">
        <p14:creationId xmlns:p14="http://schemas.microsoft.com/office/powerpoint/2010/main" val="1179485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5E0A913-DB13-44CE-B754-13A8351543E6}"/>
              </a:ext>
            </a:extLst>
          </p:cNvPr>
          <p:cNvSpPr>
            <a:spLocks noGrp="1"/>
          </p:cNvSpPr>
          <p:nvPr>
            <p:ph type="ctrTitle"/>
          </p:nvPr>
        </p:nvSpPr>
        <p:spPr/>
        <p:txBody>
          <a:bodyPr>
            <a:normAutofit/>
          </a:bodyPr>
          <a:lstStyle/>
          <a:p>
            <a:r>
              <a:rPr lang="en-US" sz="5000" dirty="0"/>
              <a:t>Solutions for Teachers: new methodologies, effective motivation,  cooperation and evaluation strategies</a:t>
            </a:r>
            <a:endParaRPr lang="lt-LT" sz="5000" b="0" dirty="0"/>
          </a:p>
        </p:txBody>
      </p:sp>
      <p:sp>
        <p:nvSpPr>
          <p:cNvPr id="3" name="Antrinis pavadinimas 2">
            <a:extLst>
              <a:ext uri="{FF2B5EF4-FFF2-40B4-BE49-F238E27FC236}">
                <a16:creationId xmlns:a16="http://schemas.microsoft.com/office/drawing/2014/main" id="{227ADDBB-6FED-4A78-B215-A279B3EE8524}"/>
              </a:ext>
            </a:extLst>
          </p:cNvPr>
          <p:cNvSpPr>
            <a:spLocks noGrp="1"/>
          </p:cNvSpPr>
          <p:nvPr>
            <p:ph type="subTitle" idx="1"/>
          </p:nvPr>
        </p:nvSpPr>
        <p:spPr>
          <a:xfrm>
            <a:off x="1709530" y="3869633"/>
            <a:ext cx="8767860" cy="2513237"/>
          </a:xfrm>
        </p:spPr>
        <p:txBody>
          <a:bodyPr>
            <a:normAutofit lnSpcReduction="10000"/>
          </a:bodyPr>
          <a:lstStyle/>
          <a:p>
            <a:r>
              <a:rPr lang="lt-LT" dirty="0"/>
              <a:t>Sprendimai mokytojams: naujos metodikos, efektyvi motyvavimo, bendradarbiavimo ir vertinimo strategijos</a:t>
            </a:r>
          </a:p>
          <a:p>
            <a:r>
              <a:rPr lang="lt-LT" dirty="0"/>
              <a:t>2024.07.01-06</a:t>
            </a:r>
          </a:p>
          <a:p>
            <a:endParaRPr lang="lt-LT" dirty="0"/>
          </a:p>
          <a:p>
            <a:r>
              <a:rPr lang="lt-LT" sz="1900" dirty="0"/>
              <a:t>Klaudija </a:t>
            </a:r>
            <a:r>
              <a:rPr lang="lt-LT" sz="1900" dirty="0" err="1"/>
              <a:t>Pelanytė</a:t>
            </a:r>
            <a:r>
              <a:rPr lang="lt-LT" sz="1900" dirty="0"/>
              <a:t>, Laura </a:t>
            </a:r>
            <a:r>
              <a:rPr lang="lt-LT" sz="1900" dirty="0" err="1"/>
              <a:t>Kuchalskienė</a:t>
            </a:r>
            <a:endParaRPr lang="lt-LT" sz="1900" dirty="0"/>
          </a:p>
          <a:p>
            <a:r>
              <a:rPr lang="lt-LT" sz="1900" dirty="0"/>
              <a:t>2024 m.</a:t>
            </a:r>
          </a:p>
        </p:txBody>
      </p:sp>
    </p:spTree>
    <p:extLst>
      <p:ext uri="{BB962C8B-B14F-4D97-AF65-F5344CB8AC3E}">
        <p14:creationId xmlns:p14="http://schemas.microsoft.com/office/powerpoint/2010/main" val="1946711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9C7087E-37D6-4B61-894B-E83C098D759E}"/>
              </a:ext>
            </a:extLst>
          </p:cNvPr>
          <p:cNvSpPr>
            <a:spLocks noGrp="1"/>
          </p:cNvSpPr>
          <p:nvPr>
            <p:ph type="title"/>
          </p:nvPr>
        </p:nvSpPr>
        <p:spPr>
          <a:xfrm>
            <a:off x="1143000" y="609600"/>
            <a:ext cx="9875520" cy="938207"/>
          </a:xfrm>
        </p:spPr>
        <p:txBody>
          <a:bodyPr/>
          <a:lstStyle/>
          <a:p>
            <a:r>
              <a:rPr lang="lt-LT" dirty="0"/>
              <a:t>„Mokytojas“ apibrėžimas</a:t>
            </a:r>
          </a:p>
        </p:txBody>
      </p:sp>
      <p:sp>
        <p:nvSpPr>
          <p:cNvPr id="4" name="Turinio vietos rezervavimo ženklas 3">
            <a:extLst>
              <a:ext uri="{FF2B5EF4-FFF2-40B4-BE49-F238E27FC236}">
                <a16:creationId xmlns:a16="http://schemas.microsoft.com/office/drawing/2014/main" id="{CCC508E4-E4BA-4ECB-8003-4F36FAE4D125}"/>
              </a:ext>
            </a:extLst>
          </p:cNvPr>
          <p:cNvSpPr>
            <a:spLocks noGrp="1"/>
          </p:cNvSpPr>
          <p:nvPr>
            <p:ph sz="half" idx="1"/>
          </p:nvPr>
        </p:nvSpPr>
        <p:spPr>
          <a:xfrm>
            <a:off x="1143000" y="1748119"/>
            <a:ext cx="4754880" cy="4096870"/>
          </a:xfrm>
        </p:spPr>
        <p:txBody>
          <a:bodyPr>
            <a:normAutofit lnSpcReduction="10000"/>
          </a:bodyPr>
          <a:lstStyle/>
          <a:p>
            <a:pPr marL="45720" indent="0">
              <a:buNone/>
            </a:pPr>
            <a:r>
              <a:rPr lang="lt-LT" dirty="0"/>
              <a:t>„Mokymo gyvenimas yra tyrinėtojo, kūrėjo gyvenimas, kuris kuria klasę laisvam tyrinėjimui. Kalbama apie įsitraukimą. Tam reikia drąsos. Kalbama apie negailestingą išpjaustymą to, kas yra ydinga, kas nebetinka, kad ir kaip sunku buvo tai pasiekti. Tai reiškia, kad mokymas yra priemonė, kuri kai kuriuos dalykus gali atlikti puikiai, bet negali padaryti visko.</a:t>
            </a:r>
            <a:r>
              <a:rPr lang="he-IL" dirty="0"/>
              <a:t>ׅ</a:t>
            </a:r>
            <a:r>
              <a:rPr lang="lt-LT" dirty="0"/>
              <a:t>“</a:t>
            </a:r>
          </a:p>
          <a:p>
            <a:pPr>
              <a:buFontTx/>
              <a:buChar char="-"/>
            </a:pPr>
            <a:r>
              <a:rPr lang="en-US" b="1" dirty="0"/>
              <a:t>Christa L. </a:t>
            </a:r>
            <a:r>
              <a:rPr lang="en-US" b="1" dirty="0" err="1"/>
              <a:t>Walck</a:t>
            </a:r>
            <a:r>
              <a:rPr lang="en-US" b="1" dirty="0"/>
              <a:t>, “A Teaching Life,” Journal of Management Education, November, 1997, p. 481</a:t>
            </a:r>
            <a:endParaRPr lang="lt-LT" b="1" dirty="0"/>
          </a:p>
        </p:txBody>
      </p:sp>
      <p:pic>
        <p:nvPicPr>
          <p:cNvPr id="6" name="Picture 2">
            <a:extLst>
              <a:ext uri="{FF2B5EF4-FFF2-40B4-BE49-F238E27FC236}">
                <a16:creationId xmlns:a16="http://schemas.microsoft.com/office/drawing/2014/main" id="{19113CB1-A833-48FA-B1C1-13DDCA0ED3F7}"/>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63553" y="1536776"/>
            <a:ext cx="2673278" cy="1848380"/>
          </a:xfrm>
          <a:prstGeom prst="rect">
            <a:avLst/>
          </a:prstGeom>
          <a:noFill/>
        </p:spPr>
      </p:pic>
      <p:pic>
        <p:nvPicPr>
          <p:cNvPr id="7" name="Picture 4" descr="MEET THE TEACHER, THE CAPTAIN WHO SAILS US TO EDUCATIONAL SHORES. Meet The  Te worksheet by Swati Sharma">
            <a:extLst>
              <a:ext uri="{FF2B5EF4-FFF2-40B4-BE49-F238E27FC236}">
                <a16:creationId xmlns:a16="http://schemas.microsoft.com/office/drawing/2014/main" id="{719BD324-0CD5-481E-A591-99E11E3132B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091849" y="2712483"/>
            <a:ext cx="2583282" cy="1785115"/>
          </a:xfrm>
          <a:prstGeom prst="rect">
            <a:avLst/>
          </a:prstGeom>
          <a:noFill/>
        </p:spPr>
      </p:pic>
      <p:pic>
        <p:nvPicPr>
          <p:cNvPr id="8" name="Picture 6" descr="MEET THE TEACHER, THE MAGICIAN WHO TURNS LEARNING INTO FUN. Meet The Teacher">
            <a:extLst>
              <a:ext uri="{FF2B5EF4-FFF2-40B4-BE49-F238E27FC236}">
                <a16:creationId xmlns:a16="http://schemas.microsoft.com/office/drawing/2014/main" id="{2E1E8417-308B-4A0C-88A9-63F617FB1E0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704911" y="3894748"/>
            <a:ext cx="2582100" cy="1785114"/>
          </a:xfrm>
          <a:prstGeom prst="rect">
            <a:avLst/>
          </a:prstGeom>
          <a:noFill/>
        </p:spPr>
      </p:pic>
      <p:sp>
        <p:nvSpPr>
          <p:cNvPr id="9" name="TextBox 8">
            <a:extLst>
              <a:ext uri="{FF2B5EF4-FFF2-40B4-BE49-F238E27FC236}">
                <a16:creationId xmlns:a16="http://schemas.microsoft.com/office/drawing/2014/main" id="{33809C7F-B205-44C5-869F-EA9B707B6129}"/>
              </a:ext>
            </a:extLst>
          </p:cNvPr>
          <p:cNvSpPr txBox="1"/>
          <p:nvPr/>
        </p:nvSpPr>
        <p:spPr>
          <a:xfrm>
            <a:off x="531592" y="5956754"/>
            <a:ext cx="11128816" cy="430887"/>
          </a:xfrm>
          <a:prstGeom prst="rect">
            <a:avLst/>
          </a:prstGeom>
          <a:noFill/>
        </p:spPr>
        <p:txBody>
          <a:bodyPr wrap="none" rtlCol="0">
            <a:spAutoFit/>
          </a:bodyPr>
          <a:lstStyle/>
          <a:p>
            <a:r>
              <a:rPr lang="lt-LT" sz="2200" b="1" dirty="0"/>
              <a:t>UŽDUOTIS: </a:t>
            </a:r>
            <a:r>
              <a:rPr lang="lt-LT" sz="2200" dirty="0"/>
              <a:t>Susipažinkite su mokytoju _____________, kuris ____________________________.</a:t>
            </a:r>
          </a:p>
        </p:txBody>
      </p:sp>
    </p:spTree>
    <p:extLst>
      <p:ext uri="{BB962C8B-B14F-4D97-AF65-F5344CB8AC3E}">
        <p14:creationId xmlns:p14="http://schemas.microsoft.com/office/powerpoint/2010/main" val="2603781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63F5C0-EDA5-49AC-B56A-36F2AC1A0221}"/>
              </a:ext>
            </a:extLst>
          </p:cNvPr>
          <p:cNvSpPr>
            <a:spLocks noGrp="1"/>
          </p:cNvSpPr>
          <p:nvPr>
            <p:ph type="title"/>
          </p:nvPr>
        </p:nvSpPr>
        <p:spPr>
          <a:xfrm>
            <a:off x="841521" y="461004"/>
            <a:ext cx="9875520" cy="1356360"/>
          </a:xfrm>
        </p:spPr>
        <p:txBody>
          <a:bodyPr/>
          <a:lstStyle/>
          <a:p>
            <a:r>
              <a:rPr lang="lt-LT" dirty="0"/>
              <a:t>4C KONCEPCIJA</a:t>
            </a:r>
          </a:p>
        </p:txBody>
      </p:sp>
      <p:pic>
        <p:nvPicPr>
          <p:cNvPr id="5" name="object 15">
            <a:extLst>
              <a:ext uri="{FF2B5EF4-FFF2-40B4-BE49-F238E27FC236}">
                <a16:creationId xmlns:a16="http://schemas.microsoft.com/office/drawing/2014/main" id="{5B5D245D-346D-43CA-85A7-C4BD01DF0A56}"/>
              </a:ext>
            </a:extLst>
          </p:cNvPr>
          <p:cNvPicPr>
            <a:picLocks noGrp="1"/>
          </p:cNvPicPr>
          <p:nvPr>
            <p:ph sz="half" idx="2"/>
          </p:nvPr>
        </p:nvPicPr>
        <p:blipFill>
          <a:blip r:embed="rId2" cstate="print"/>
          <a:stretch>
            <a:fillRect/>
          </a:stretch>
        </p:blipFill>
        <p:spPr>
          <a:xfrm>
            <a:off x="6299365" y="2675886"/>
            <a:ext cx="4754563" cy="3347354"/>
          </a:xfrm>
          <a:prstGeom prst="rect">
            <a:avLst/>
          </a:prstGeom>
        </p:spPr>
      </p:pic>
      <p:sp>
        <p:nvSpPr>
          <p:cNvPr id="6" name="Rectangle 1">
            <a:extLst>
              <a:ext uri="{FF2B5EF4-FFF2-40B4-BE49-F238E27FC236}">
                <a16:creationId xmlns:a16="http://schemas.microsoft.com/office/drawing/2014/main" id="{AA312804-91DA-4C4D-89F7-62139F79003B}"/>
              </a:ext>
            </a:extLst>
          </p:cNvPr>
          <p:cNvSpPr>
            <a:spLocks noGrp="1" noChangeArrowheads="1"/>
          </p:cNvSpPr>
          <p:nvPr>
            <p:ph sz="half" idx="1"/>
          </p:nvPr>
        </p:nvSpPr>
        <p:spPr bwMode="auto">
          <a:xfrm>
            <a:off x="841521" y="1749870"/>
            <a:ext cx="5072808"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ClrTx/>
              <a:buSzTx/>
              <a:buNone/>
            </a:pPr>
            <a:r>
              <a:rPr lang="lt-LT" altLang="lt-LT" sz="2000" dirty="0"/>
              <a:t>Šis metodas:</a:t>
            </a:r>
          </a:p>
          <a:p>
            <a:pPr marL="342900" indent="-342900" eaLnBrk="0" fontAlgn="base" hangingPunct="0">
              <a:lnSpc>
                <a:spcPct val="100000"/>
              </a:lnSpc>
              <a:spcBef>
                <a:spcPct val="0"/>
              </a:spcBef>
              <a:spcAft>
                <a:spcPct val="0"/>
              </a:spcAft>
              <a:buClrTx/>
              <a:buSzTx/>
            </a:pPr>
            <a:r>
              <a:rPr lang="lt-LT" altLang="lt-LT" sz="2000" dirty="0"/>
              <a:t>Padeda mokiniams tapti aktyviais savo mokymosi dalyviais.</a:t>
            </a:r>
          </a:p>
          <a:p>
            <a:pPr marL="342900" indent="-342900" eaLnBrk="0" fontAlgn="base" hangingPunct="0">
              <a:lnSpc>
                <a:spcPct val="100000"/>
              </a:lnSpc>
              <a:spcBef>
                <a:spcPct val="0"/>
              </a:spcBef>
              <a:spcAft>
                <a:spcPct val="0"/>
              </a:spcAft>
              <a:buClrTx/>
              <a:buSzTx/>
            </a:pPr>
            <a:r>
              <a:rPr lang="lt-LT" altLang="lt-LT" sz="2000" dirty="0"/>
              <a:t>Skatina mokinius priimti sprendimus dėl savo mokymosi.</a:t>
            </a:r>
          </a:p>
          <a:p>
            <a:pPr marL="342900" indent="-342900" eaLnBrk="0" fontAlgn="base" hangingPunct="0">
              <a:lnSpc>
                <a:spcPct val="100000"/>
              </a:lnSpc>
              <a:spcBef>
                <a:spcPct val="0"/>
              </a:spcBef>
              <a:spcAft>
                <a:spcPct val="0"/>
              </a:spcAft>
              <a:buClrTx/>
              <a:buSzTx/>
            </a:pPr>
            <a:r>
              <a:rPr lang="lt-LT" altLang="lt-LT" sz="2000" dirty="0"/>
              <a:t>Leidžia mokiniams konstruoti naujas žinias ir įgūdžius remdamiesi turimais.</a:t>
            </a:r>
          </a:p>
          <a:p>
            <a:pPr marL="342900" indent="-342900" eaLnBrk="0" fontAlgn="base" hangingPunct="0">
              <a:lnSpc>
                <a:spcPct val="100000"/>
              </a:lnSpc>
              <a:spcBef>
                <a:spcPct val="0"/>
              </a:spcBef>
              <a:spcAft>
                <a:spcPct val="0"/>
              </a:spcAft>
              <a:buClrTx/>
              <a:buSzTx/>
            </a:pPr>
            <a:r>
              <a:rPr lang="lt-LT" altLang="lt-LT" sz="2000" dirty="0"/>
              <a:t>Padeda mokiniams suprasti lūkesčius ir skatina juos naudoti savęs vertinimo priemones.</a:t>
            </a:r>
          </a:p>
          <a:p>
            <a:pPr marL="342900" indent="-342900" eaLnBrk="0" fontAlgn="base" hangingPunct="0">
              <a:lnSpc>
                <a:spcPct val="100000"/>
              </a:lnSpc>
              <a:spcBef>
                <a:spcPct val="0"/>
              </a:spcBef>
              <a:spcAft>
                <a:spcPct val="0"/>
              </a:spcAft>
              <a:buClrTx/>
              <a:buSzTx/>
            </a:pPr>
            <a:r>
              <a:rPr lang="lt-LT" altLang="lt-LT" sz="2000" dirty="0"/>
              <a:t>Skatina mokinius stebėti savo mokymąsi ir kurti mokymosi strategijas.</a:t>
            </a:r>
          </a:p>
          <a:p>
            <a:pPr marL="342900" indent="-342900" eaLnBrk="0" fontAlgn="base" hangingPunct="0">
              <a:lnSpc>
                <a:spcPct val="100000"/>
              </a:lnSpc>
              <a:spcBef>
                <a:spcPct val="0"/>
              </a:spcBef>
              <a:spcAft>
                <a:spcPct val="0"/>
              </a:spcAft>
              <a:buClrTx/>
              <a:buSzTx/>
            </a:pPr>
            <a:r>
              <a:rPr lang="lt-LT" altLang="lt-LT" sz="2000" dirty="0"/>
              <a:t>Padeda mokiniams dirbti bendradarbiaudami su kitais besimokančiaisiais.</a:t>
            </a:r>
          </a:p>
        </p:txBody>
      </p:sp>
      <p:sp>
        <p:nvSpPr>
          <p:cNvPr id="8" name="Stačiakampis 7">
            <a:extLst>
              <a:ext uri="{FF2B5EF4-FFF2-40B4-BE49-F238E27FC236}">
                <a16:creationId xmlns:a16="http://schemas.microsoft.com/office/drawing/2014/main" id="{523F55BD-99C5-4349-BB51-003B28FC2B4C}"/>
              </a:ext>
            </a:extLst>
          </p:cNvPr>
          <p:cNvSpPr/>
          <p:nvPr/>
        </p:nvSpPr>
        <p:spPr>
          <a:xfrm>
            <a:off x="5914331" y="644561"/>
            <a:ext cx="5524633" cy="2031325"/>
          </a:xfrm>
          <a:prstGeom prst="rect">
            <a:avLst/>
          </a:prstGeom>
        </p:spPr>
        <p:txBody>
          <a:bodyPr wrap="square">
            <a:spAutoFit/>
          </a:bodyPr>
          <a:lstStyle/>
          <a:p>
            <a:pPr lvl="0" eaLnBrk="0" fontAlgn="base" hangingPunct="0">
              <a:spcBef>
                <a:spcPct val="0"/>
              </a:spcBef>
              <a:spcAft>
                <a:spcPct val="0"/>
              </a:spcAft>
              <a:buFontTx/>
              <a:buChar char="•"/>
            </a:pPr>
            <a:r>
              <a:rPr lang="lt-LT" altLang="lt-LT" dirty="0"/>
              <a:t>Kritinis mąstymas (</a:t>
            </a:r>
            <a:r>
              <a:rPr lang="lt-LT" altLang="lt-LT" dirty="0" err="1"/>
              <a:t>Critical</a:t>
            </a:r>
            <a:r>
              <a:rPr lang="lt-LT" altLang="lt-LT" dirty="0"/>
              <a:t> </a:t>
            </a:r>
            <a:r>
              <a:rPr lang="lt-LT" altLang="lt-LT" dirty="0" err="1"/>
              <a:t>thinking</a:t>
            </a:r>
            <a:r>
              <a:rPr lang="lt-LT" altLang="lt-LT" dirty="0"/>
              <a:t>) – gebėjimas spręsti problemas. </a:t>
            </a:r>
          </a:p>
          <a:p>
            <a:pPr lvl="0" eaLnBrk="0" fontAlgn="base" hangingPunct="0">
              <a:spcBef>
                <a:spcPct val="0"/>
              </a:spcBef>
              <a:spcAft>
                <a:spcPct val="0"/>
              </a:spcAft>
              <a:buFontTx/>
              <a:buChar char="•"/>
            </a:pPr>
            <a:r>
              <a:rPr lang="lt-LT" altLang="lt-LT" dirty="0"/>
              <a:t>Kūrybiškumas (</a:t>
            </a:r>
            <a:r>
              <a:rPr lang="lt-LT" altLang="lt-LT" dirty="0" err="1"/>
              <a:t>Creativity</a:t>
            </a:r>
            <a:r>
              <a:rPr lang="lt-LT" altLang="lt-LT" dirty="0"/>
              <a:t>) – mąstymas ne pagal šabloną. </a:t>
            </a:r>
          </a:p>
          <a:p>
            <a:pPr lvl="0" eaLnBrk="0" fontAlgn="base" hangingPunct="0">
              <a:spcBef>
                <a:spcPct val="0"/>
              </a:spcBef>
              <a:spcAft>
                <a:spcPct val="0"/>
              </a:spcAft>
              <a:buFontTx/>
              <a:buChar char="•"/>
            </a:pPr>
            <a:r>
              <a:rPr lang="lt-LT" altLang="lt-LT" dirty="0"/>
              <a:t>Bendradarbiavimas (</a:t>
            </a:r>
            <a:r>
              <a:rPr lang="lt-LT" altLang="lt-LT" dirty="0" err="1"/>
              <a:t>Collaboration</a:t>
            </a:r>
            <a:r>
              <a:rPr lang="lt-LT" altLang="lt-LT" dirty="0"/>
              <a:t>) – darbas kartu, siekiant bendro tikslo. </a:t>
            </a:r>
          </a:p>
          <a:p>
            <a:pPr lvl="0" eaLnBrk="0" fontAlgn="base" hangingPunct="0">
              <a:spcBef>
                <a:spcPct val="0"/>
              </a:spcBef>
              <a:spcAft>
                <a:spcPct val="0"/>
              </a:spcAft>
              <a:buFontTx/>
              <a:buChar char="•"/>
            </a:pPr>
            <a:r>
              <a:rPr lang="lt-LT" altLang="lt-LT" dirty="0"/>
              <a:t>Komunikacija (</a:t>
            </a:r>
            <a:r>
              <a:rPr lang="lt-LT" altLang="lt-LT" dirty="0" err="1"/>
              <a:t>Communication</a:t>
            </a:r>
            <a:r>
              <a:rPr lang="lt-LT" altLang="lt-LT" dirty="0"/>
              <a:t>) – gebėjimas perteikti savo idėjas. </a:t>
            </a:r>
          </a:p>
        </p:txBody>
      </p:sp>
    </p:spTree>
    <p:extLst>
      <p:ext uri="{BB962C8B-B14F-4D97-AF65-F5344CB8AC3E}">
        <p14:creationId xmlns:p14="http://schemas.microsoft.com/office/powerpoint/2010/main" val="24489644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additive="base">
                                        <p:cTn id="2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additive="base">
                                        <p:cTn id="2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 calcmode="lin" valueType="num">
                                      <p:cBhvr additive="base">
                                        <p:cTn id="3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 calcmode="lin" valueType="num">
                                      <p:cBhvr additive="base">
                                        <p:cTn id="3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xEl>
                                              <p:pRg st="5" end="5"/>
                                            </p:txEl>
                                          </p:spTgt>
                                        </p:tgtEl>
                                        <p:attrNameLst>
                                          <p:attrName>style.visibility</p:attrName>
                                        </p:attrNameLst>
                                      </p:cBhvr>
                                      <p:to>
                                        <p:strVal val="visible"/>
                                      </p:to>
                                    </p:set>
                                    <p:anim calcmode="lin" valueType="num">
                                      <p:cBhvr additive="base">
                                        <p:cTn id="44"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 calcmode="lin" valueType="num">
                                      <p:cBhvr additive="base">
                                        <p:cTn id="50"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8F5E89B-EE1E-4A34-B50B-ED0AD3D5637D}"/>
              </a:ext>
            </a:extLst>
          </p:cNvPr>
          <p:cNvSpPr>
            <a:spLocks noGrp="1"/>
          </p:cNvSpPr>
          <p:nvPr>
            <p:ph type="title"/>
          </p:nvPr>
        </p:nvSpPr>
        <p:spPr/>
        <p:txBody>
          <a:bodyPr/>
          <a:lstStyle/>
          <a:p>
            <a:r>
              <a:rPr lang="lt-LT" dirty="0"/>
              <a:t>6 MĄSTYMO SKRYBĖLĖS</a:t>
            </a:r>
            <a:br>
              <a:rPr lang="lt-LT" dirty="0"/>
            </a:br>
            <a:endParaRPr lang="lt-LT" dirty="0"/>
          </a:p>
        </p:txBody>
      </p:sp>
      <p:sp>
        <p:nvSpPr>
          <p:cNvPr id="3" name="Turinio vietos rezervavimo ženklas 2">
            <a:extLst>
              <a:ext uri="{FF2B5EF4-FFF2-40B4-BE49-F238E27FC236}">
                <a16:creationId xmlns:a16="http://schemas.microsoft.com/office/drawing/2014/main" id="{9129C145-05E3-4BE9-A8D0-26458E07C760}"/>
              </a:ext>
            </a:extLst>
          </p:cNvPr>
          <p:cNvSpPr>
            <a:spLocks noGrp="1"/>
          </p:cNvSpPr>
          <p:nvPr>
            <p:ph sz="half" idx="1"/>
          </p:nvPr>
        </p:nvSpPr>
        <p:spPr>
          <a:xfrm>
            <a:off x="1091214" y="1524000"/>
            <a:ext cx="4754880" cy="4572505"/>
          </a:xfrm>
        </p:spPr>
        <p:txBody>
          <a:bodyPr>
            <a:normAutofit lnSpcReduction="10000"/>
          </a:bodyPr>
          <a:lstStyle/>
          <a:p>
            <a:pPr marL="45720" indent="0">
              <a:buNone/>
            </a:pPr>
            <a:r>
              <a:rPr lang="lt-LT" b="1" dirty="0"/>
              <a:t>Šešios spalvos kepurės, kiekviena spalva atspindi tam tikrą mąstymo tipą.</a:t>
            </a:r>
          </a:p>
          <a:p>
            <a:pPr marL="45720" indent="0">
              <a:buNone/>
            </a:pPr>
            <a:r>
              <a:rPr lang="lt-LT" dirty="0"/>
              <a:t>Naudojant šį metodą būdinga: </a:t>
            </a:r>
          </a:p>
          <a:p>
            <a:r>
              <a:rPr lang="lt-LT" dirty="0"/>
              <a:t> aprėpti visi požiūriai ir stiliai;</a:t>
            </a:r>
          </a:p>
          <a:p>
            <a:r>
              <a:rPr lang="lt-LT" dirty="0"/>
              <a:t>grupės sukuria daugiau galimybių nei individualios idėjos;</a:t>
            </a:r>
          </a:p>
          <a:p>
            <a:r>
              <a:rPr lang="lt-LT" dirty="0"/>
              <a:t>leidžia emocijoms ir skepticizmui įtraukti į tai, kas paprastai gali būti grynai racionalus procesas;</a:t>
            </a:r>
          </a:p>
          <a:p>
            <a:r>
              <a:rPr lang="lt-LT" dirty="0"/>
              <a:t>pasireiškia kūrybiškumas priimant sprendimus.</a:t>
            </a:r>
          </a:p>
        </p:txBody>
      </p:sp>
      <p:pic>
        <p:nvPicPr>
          <p:cNvPr id="5" name="Picture 3" descr="How to use the Six Thinking Hats technique — BiteSize Learning">
            <a:extLst>
              <a:ext uri="{FF2B5EF4-FFF2-40B4-BE49-F238E27FC236}">
                <a16:creationId xmlns:a16="http://schemas.microsoft.com/office/drawing/2014/main" id="{532AD46D-9BDC-4DE3-AE55-9C0583908FCE}"/>
              </a:ext>
            </a:extLst>
          </p:cNvPr>
          <p:cNvPicPr>
            <a:picLocks noGrp="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687671" y="1524000"/>
            <a:ext cx="4413115" cy="4572505"/>
          </a:xfrm>
          <a:prstGeom prst="rect">
            <a:avLst/>
          </a:prstGeom>
          <a:noFill/>
        </p:spPr>
      </p:pic>
    </p:spTree>
    <p:extLst>
      <p:ext uri="{BB962C8B-B14F-4D97-AF65-F5344CB8AC3E}">
        <p14:creationId xmlns:p14="http://schemas.microsoft.com/office/powerpoint/2010/main" val="1965628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B8A6CD-F0C6-4791-8674-DC70A09F6731}"/>
              </a:ext>
            </a:extLst>
          </p:cNvPr>
          <p:cNvSpPr>
            <a:spLocks noGrp="1"/>
          </p:cNvSpPr>
          <p:nvPr>
            <p:ph type="title"/>
          </p:nvPr>
        </p:nvSpPr>
        <p:spPr>
          <a:xfrm>
            <a:off x="1143000" y="609600"/>
            <a:ext cx="9875520" cy="920324"/>
          </a:xfrm>
        </p:spPr>
        <p:txBody>
          <a:bodyPr/>
          <a:lstStyle/>
          <a:p>
            <a:r>
              <a:rPr lang="lt-LT" dirty="0"/>
              <a:t>4 į mokinį orientuot</a:t>
            </a:r>
            <a:r>
              <a:rPr lang="it-IT" dirty="0"/>
              <a:t>o mokymo principai</a:t>
            </a:r>
            <a:endParaRPr lang="lt-LT" dirty="0"/>
          </a:p>
        </p:txBody>
      </p:sp>
      <p:sp>
        <p:nvSpPr>
          <p:cNvPr id="6" name="Rectangle 2">
            <a:extLst>
              <a:ext uri="{FF2B5EF4-FFF2-40B4-BE49-F238E27FC236}">
                <a16:creationId xmlns:a16="http://schemas.microsoft.com/office/drawing/2014/main" id="{38CABDD3-B85A-4EA4-866B-BC4DEDBF4545}"/>
              </a:ext>
            </a:extLst>
          </p:cNvPr>
          <p:cNvSpPr>
            <a:spLocks noGrp="1" noChangeArrowheads="1"/>
          </p:cNvSpPr>
          <p:nvPr>
            <p:ph sz="half" idx="1"/>
          </p:nvPr>
        </p:nvSpPr>
        <p:spPr bwMode="auto">
          <a:xfrm>
            <a:off x="752752" y="1529924"/>
            <a:ext cx="698379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lt-LT" altLang="lt-LT" sz="1800" b="1" i="0" u="none" strike="noStrike" cap="none" normalizeH="0" baseline="0" dirty="0">
                <a:ln>
                  <a:noFill/>
                </a:ln>
                <a:solidFill>
                  <a:schemeClr val="tx1"/>
                </a:solidFill>
                <a:effectLst/>
                <a:latin typeface="Arial" panose="020B0604020202020204" pitchFamily="34" charset="0"/>
              </a:rPr>
              <a:t>Individualizuotas mokymas:</a:t>
            </a: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t-LT" altLang="lt-LT" sz="1800" b="0" i="0" u="none" strike="noStrike" cap="none" normalizeH="0" baseline="0" dirty="0">
                <a:ln>
                  <a:noFill/>
                </a:ln>
                <a:solidFill>
                  <a:schemeClr val="tx1"/>
                </a:solidFill>
                <a:effectLst/>
                <a:latin typeface="Arial" panose="020B0604020202020204" pitchFamily="34" charset="0"/>
              </a:rPr>
              <a:t>Atsižvelgia į tai, kad skirtingi mokiniai dalyvauja skirtingai.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lt-LT" altLang="lt-LT" sz="1800" b="0" i="0" u="none" strike="noStrike" cap="none" normalizeH="0" baseline="0" dirty="0">
                <a:ln>
                  <a:noFill/>
                </a:ln>
                <a:solidFill>
                  <a:schemeClr val="tx1"/>
                </a:solidFill>
                <a:effectLst/>
                <a:latin typeface="Arial" panose="020B0604020202020204" pitchFamily="34" charset="0"/>
              </a:rPr>
              <a:t>Pamokos yra individualiai </a:t>
            </a:r>
            <a:r>
              <a:rPr kumimoji="0" lang="lt-LT" altLang="lt-LT" sz="1800" b="0" i="0" u="none" strike="noStrike" cap="none" normalizeH="0" baseline="0" dirty="0" err="1">
                <a:ln>
                  <a:noFill/>
                </a:ln>
                <a:solidFill>
                  <a:schemeClr val="tx1"/>
                </a:solidFill>
                <a:effectLst/>
                <a:latin typeface="Arial" panose="020B0604020202020204" pitchFamily="34" charset="0"/>
              </a:rPr>
              <a:t>tempuojamos</a:t>
            </a:r>
            <a:r>
              <a:rPr kumimoji="0" lang="lt-LT" altLang="lt-LT" sz="1800" b="0" i="0" u="none" strike="noStrike" cap="none" normalizeH="0" baseline="0" dirty="0">
                <a:ln>
                  <a:noFill/>
                </a:ln>
                <a:solidFill>
                  <a:schemeClr val="tx1"/>
                </a:solidFill>
                <a:effectLst/>
                <a:latin typeface="Arial" panose="020B0604020202020204" pitchFamily="34" charset="0"/>
              </a:rPr>
              <a:t> ir atsižvelgia į mokinių poreikius ir interesus.</a:t>
            </a:r>
          </a:p>
          <a:p>
            <a:pPr marL="0" marR="0" lvl="0" indent="0" algn="l" defTabSz="914400" rtl="0" eaLnBrk="0" fontAlgn="base" latinLnBrk="0" hangingPunct="0">
              <a:lnSpc>
                <a:spcPct val="100000"/>
              </a:lnSpc>
              <a:spcBef>
                <a:spcPct val="0"/>
              </a:spcBef>
              <a:spcAft>
                <a:spcPct val="0"/>
              </a:spcAft>
              <a:buClrTx/>
              <a:buSz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lt-LT" altLang="lt-LT" sz="1800" b="1" i="0" u="none" strike="noStrike" cap="none" normalizeH="0" baseline="0" dirty="0">
                <a:ln>
                  <a:noFill/>
                </a:ln>
                <a:solidFill>
                  <a:schemeClr val="tx1"/>
                </a:solidFill>
                <a:effectLst/>
                <a:latin typeface="Arial" panose="020B0604020202020204" pitchFamily="34" charset="0"/>
              </a:rPr>
              <a:t>Mokiniai prisiima atsakomybę už savo mokymąsi:</a:t>
            </a: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t-LT" altLang="lt-LT" sz="1800" b="0" i="0" u="none" strike="noStrike" cap="none" normalizeH="0" baseline="0" dirty="0">
                <a:ln>
                  <a:noFill/>
                </a:ln>
                <a:solidFill>
                  <a:schemeClr val="tx1"/>
                </a:solidFill>
                <a:effectLst/>
                <a:latin typeface="Arial" panose="020B0604020202020204" pitchFamily="34" charset="0"/>
              </a:rPr>
              <a:t>Mokiniai yra įtraukiami į savo sėkmę ir į mokymosi procesą integruoja savo įgūdžius. </a:t>
            </a:r>
          </a:p>
          <a:p>
            <a:pPr marL="0" marR="0" lvl="0" indent="0" algn="l" defTabSz="914400" rtl="0" eaLnBrk="0" fontAlgn="base" latinLnBrk="0" hangingPunct="0">
              <a:lnSpc>
                <a:spcPct val="100000"/>
              </a:lnSpc>
              <a:spcBef>
                <a:spcPct val="0"/>
              </a:spcBef>
              <a:spcAft>
                <a:spcPct val="0"/>
              </a:spcAft>
              <a:buClrTx/>
              <a:buSz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lt-LT" altLang="lt-LT" sz="1800" b="1" i="0" u="none" strike="noStrike" cap="none" normalizeH="0" baseline="0" dirty="0">
                <a:ln>
                  <a:noFill/>
                </a:ln>
                <a:solidFill>
                  <a:schemeClr val="tx1"/>
                </a:solidFill>
                <a:effectLst/>
                <a:latin typeface="Arial" panose="020B0604020202020204" pitchFamily="34" charset="0"/>
              </a:rPr>
              <a:t>Mokymasis yra kompetencijų pagrindu:</a:t>
            </a: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t-LT" altLang="lt-LT" sz="1800" b="0" i="0" u="none" strike="noStrike" cap="none" normalizeH="0" baseline="0" dirty="0">
                <a:ln>
                  <a:noFill/>
                </a:ln>
                <a:solidFill>
                  <a:schemeClr val="tx1"/>
                </a:solidFill>
                <a:effectLst/>
                <a:latin typeface="Arial" panose="020B0604020202020204" pitchFamily="34" charset="0"/>
              </a:rPr>
              <a:t>Mokiniai juda į priekį, kai jie pasiekia turinio meistriškumą, o ne tada, kai jie pasiekė tam tikrą amžių arba baigė reikiamą valandų skaičių klasėje.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lt-LT" altLang="lt-LT"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lt-LT" altLang="lt-LT" sz="1800" b="1" i="0" u="none" strike="noStrike" cap="none" normalizeH="0" baseline="0" dirty="0">
                <a:ln>
                  <a:noFill/>
                </a:ln>
                <a:solidFill>
                  <a:schemeClr val="tx1"/>
                </a:solidFill>
                <a:effectLst/>
                <a:latin typeface="Arial" panose="020B0604020202020204" pitchFamily="34" charset="0"/>
              </a:rPr>
              <a:t>Mokymasis vyksta bet kada ir bet kur:</a:t>
            </a: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lt-LT" altLang="lt-LT" sz="1800" b="0" i="0" u="none" strike="noStrike" cap="none" normalizeH="0" baseline="0" dirty="0">
                <a:ln>
                  <a:noFill/>
                </a:ln>
                <a:solidFill>
                  <a:schemeClr val="tx1"/>
                </a:solidFill>
                <a:effectLst/>
                <a:latin typeface="Arial" panose="020B0604020202020204" pitchFamily="34" charset="0"/>
              </a:rPr>
              <a:t>Mokymasis vyksta ne tik tradicinės mokyklos dienos metu, bet ir už mokyklos metų ribų. Mokymasis nėra ribojamas klasės.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p:txBody>
      </p:sp>
      <p:pic>
        <p:nvPicPr>
          <p:cNvPr id="7" name="Picture 2" descr="Learner Centered Approach Key Principles | Learner Centered Instruction  Wikia | Fandom">
            <a:extLst>
              <a:ext uri="{FF2B5EF4-FFF2-40B4-BE49-F238E27FC236}">
                <a16:creationId xmlns:a16="http://schemas.microsoft.com/office/drawing/2014/main" id="{75A4378D-9E80-49A1-B352-8D4ADD69F0CC}"/>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736542" y="2187754"/>
            <a:ext cx="3983206" cy="2482491"/>
          </a:xfrm>
          <a:prstGeom prst="rect">
            <a:avLst/>
          </a:prstGeom>
          <a:noFill/>
        </p:spPr>
      </p:pic>
    </p:spTree>
    <p:extLst>
      <p:ext uri="{BB962C8B-B14F-4D97-AF65-F5344CB8AC3E}">
        <p14:creationId xmlns:p14="http://schemas.microsoft.com/office/powerpoint/2010/main" val="421851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additive="base">
                                        <p:cTn id="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anim calcmode="lin" valueType="num">
                                      <p:cBhvr additive="base">
                                        <p:cTn id="1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anim calcmode="lin" valueType="num">
                                      <p:cBhvr additive="base">
                                        <p:cTn id="17"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7" end="7"/>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 calcmode="lin" valueType="num">
                                      <p:cBhvr additive="base">
                                        <p:cTn id="2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anim calcmode="lin" valueType="num">
                                      <p:cBhvr additive="base">
                                        <p:cTn id="27"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anim calcmode="lin" valueType="num">
                                      <p:cBhvr additive="base">
                                        <p:cTn id="31"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61B678A-1E7A-4BB2-AEDE-DD83E1E259EC}"/>
              </a:ext>
            </a:extLst>
          </p:cNvPr>
          <p:cNvSpPr>
            <a:spLocks noGrp="1"/>
          </p:cNvSpPr>
          <p:nvPr>
            <p:ph type="title"/>
          </p:nvPr>
        </p:nvSpPr>
        <p:spPr>
          <a:xfrm>
            <a:off x="1143000" y="609600"/>
            <a:ext cx="9875520" cy="692727"/>
          </a:xfrm>
        </p:spPr>
        <p:txBody>
          <a:bodyPr>
            <a:normAutofit fontScale="90000"/>
          </a:bodyPr>
          <a:lstStyle/>
          <a:p>
            <a:r>
              <a:rPr lang="lt-LT" dirty="0"/>
              <a:t>Mokymasis grįstas projektiniu darbu (PBL)</a:t>
            </a:r>
          </a:p>
        </p:txBody>
      </p:sp>
      <p:sp>
        <p:nvSpPr>
          <p:cNvPr id="5" name="Rectangle 1">
            <a:extLst>
              <a:ext uri="{FF2B5EF4-FFF2-40B4-BE49-F238E27FC236}">
                <a16:creationId xmlns:a16="http://schemas.microsoft.com/office/drawing/2014/main" id="{CE555AA9-6CA9-4D27-93B8-0E33E769C3E3}"/>
              </a:ext>
            </a:extLst>
          </p:cNvPr>
          <p:cNvSpPr>
            <a:spLocks noGrp="1" noChangeArrowheads="1"/>
          </p:cNvSpPr>
          <p:nvPr>
            <p:ph sz="half" idx="1"/>
          </p:nvPr>
        </p:nvSpPr>
        <p:spPr bwMode="auto">
          <a:xfrm>
            <a:off x="800820" y="1975979"/>
            <a:ext cx="527994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lt-LT" altLang="lt-LT" sz="2400" b="1" dirty="0">
                <a:latin typeface="Arial" panose="020B0604020202020204" pitchFamily="34" charset="0"/>
              </a:rPr>
              <a:t>PBL apibrėžimas:</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Mokymo metodas, kuriame mokiniai įgyja žinių ir įgūdžių dirbdami ilgą laiką, kad ištirtų ir reaguotų į autentišką, įtraukiantį ir sudėtingą klausimą, problemą ar iššūkį. </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PBL ruošia mokinius akademinėms, asmeninėms ir karjeros sėkmėms bei parengia jaunimą ateities iššūkiams.</a:t>
            </a:r>
          </a:p>
        </p:txBody>
      </p:sp>
      <p:pic>
        <p:nvPicPr>
          <p:cNvPr id="6" name="object 3">
            <a:extLst>
              <a:ext uri="{FF2B5EF4-FFF2-40B4-BE49-F238E27FC236}">
                <a16:creationId xmlns:a16="http://schemas.microsoft.com/office/drawing/2014/main" id="{CEE09AFF-015B-46C8-A85D-5B6517CED0FB}"/>
              </a:ext>
            </a:extLst>
          </p:cNvPr>
          <p:cNvPicPr>
            <a:picLocks noGrp="1"/>
          </p:cNvPicPr>
          <p:nvPr>
            <p:ph sz="half" idx="2"/>
          </p:nvPr>
        </p:nvPicPr>
        <p:blipFill rotWithShape="1">
          <a:blip r:embed="rId2" cstate="print"/>
          <a:srcRect b="7615"/>
          <a:stretch/>
        </p:blipFill>
        <p:spPr>
          <a:xfrm>
            <a:off x="7157431" y="1791313"/>
            <a:ext cx="3340240" cy="3785652"/>
          </a:xfrm>
          <a:prstGeom prst="rect">
            <a:avLst/>
          </a:prstGeom>
        </p:spPr>
      </p:pic>
    </p:spTree>
    <p:extLst>
      <p:ext uri="{BB962C8B-B14F-4D97-AF65-F5344CB8AC3E}">
        <p14:creationId xmlns:p14="http://schemas.microsoft.com/office/powerpoint/2010/main" val="2570771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E7D930F7-75A0-4396-8E91-D5590E11CC1E}"/>
              </a:ext>
            </a:extLst>
          </p:cNvPr>
          <p:cNvSpPr>
            <a:spLocks noGrp="1"/>
          </p:cNvSpPr>
          <p:nvPr>
            <p:ph sz="half" idx="1"/>
          </p:nvPr>
        </p:nvSpPr>
        <p:spPr>
          <a:xfrm>
            <a:off x="797859" y="717176"/>
            <a:ext cx="5100021" cy="5916706"/>
          </a:xfrm>
        </p:spPr>
        <p:txBody>
          <a:bodyPr>
            <a:normAutofit fontScale="92500" lnSpcReduction="20000"/>
          </a:bodyPr>
          <a:lstStyle/>
          <a:p>
            <a:pPr marL="0" lvl="0" indent="0" eaLnBrk="0" fontAlgn="base" hangingPunct="0">
              <a:lnSpc>
                <a:spcPct val="100000"/>
              </a:lnSpc>
              <a:spcBef>
                <a:spcPct val="0"/>
              </a:spcBef>
              <a:spcAft>
                <a:spcPct val="0"/>
              </a:spcAft>
              <a:buClrTx/>
              <a:buSzTx/>
              <a:buNone/>
            </a:pPr>
            <a:r>
              <a:rPr lang="lt-LT" altLang="lt-LT" sz="2000" b="1" dirty="0">
                <a:latin typeface="Arial" panose="020B0604020202020204" pitchFamily="34" charset="0"/>
              </a:rPr>
              <a:t>PBL būdinga:</a:t>
            </a:r>
          </a:p>
          <a:p>
            <a:pPr fontAlgn="base">
              <a:spcAft>
                <a:spcPct val="0"/>
              </a:spcAft>
            </a:pPr>
            <a:r>
              <a:rPr lang="lt-LT" altLang="lt-LT" dirty="0"/>
              <a:t>Įtraukia mokinius į realaus pasaulio užduotis. </a:t>
            </a:r>
          </a:p>
          <a:p>
            <a:pPr fontAlgn="base">
              <a:spcAft>
                <a:spcPct val="0"/>
              </a:spcAft>
            </a:pPr>
            <a:r>
              <a:rPr lang="lt-LT" altLang="lt-LT" dirty="0"/>
              <a:t>Apima mokinio centro, mažų grupių darbą. </a:t>
            </a:r>
          </a:p>
          <a:p>
            <a:pPr fontAlgn="base">
              <a:spcAft>
                <a:spcPct val="0"/>
              </a:spcAft>
            </a:pPr>
            <a:r>
              <a:rPr lang="lt-LT" altLang="lt-LT" dirty="0"/>
              <a:t>Simuliuoja profesinę situaciją. </a:t>
            </a:r>
          </a:p>
          <a:p>
            <a:pPr fontAlgn="base">
              <a:spcAft>
                <a:spcPct val="0"/>
              </a:spcAft>
            </a:pPr>
            <a:r>
              <a:rPr lang="lt-LT" altLang="lt-LT" dirty="0"/>
              <a:t>Įtraukia kelių informacijos šaltinių apdorojimą. </a:t>
            </a:r>
          </a:p>
          <a:p>
            <a:pPr fontAlgn="base">
              <a:spcAft>
                <a:spcPct val="0"/>
              </a:spcAft>
            </a:pPr>
            <a:r>
              <a:rPr lang="lt-LT" altLang="lt-LT" dirty="0"/>
              <a:t>Mokytojas veikia kaip mokymosi ir išteklių vadovas. </a:t>
            </a:r>
          </a:p>
          <a:p>
            <a:pPr fontAlgn="base">
              <a:spcAft>
                <a:spcPct val="0"/>
              </a:spcAft>
            </a:pPr>
            <a:r>
              <a:rPr lang="lt-LT" altLang="lt-LT" dirty="0"/>
              <a:t>Turi pasiekiamus tikslus su vedančiais klausimais. </a:t>
            </a:r>
          </a:p>
          <a:p>
            <a:pPr fontAlgn="base">
              <a:spcAft>
                <a:spcPct val="0"/>
              </a:spcAft>
            </a:pPr>
            <a:r>
              <a:rPr lang="lt-LT" altLang="lt-LT" dirty="0"/>
              <a:t>Yra aktualus mokiniams. </a:t>
            </a:r>
          </a:p>
          <a:p>
            <a:pPr fontAlgn="base">
              <a:spcAft>
                <a:spcPct val="0"/>
              </a:spcAft>
            </a:pPr>
            <a:r>
              <a:rPr lang="lt-LT" altLang="lt-LT" dirty="0"/>
              <a:t>Teikia reguliarų grįžtamąjį ryšį ir formavimo vertinimą. </a:t>
            </a:r>
          </a:p>
          <a:p>
            <a:pPr fontAlgn="base">
              <a:spcAft>
                <a:spcPct val="0"/>
              </a:spcAft>
            </a:pPr>
            <a:r>
              <a:rPr lang="lt-LT" altLang="lt-LT" dirty="0"/>
              <a:t>Mokiniai turi pasirinkimo galimybių visame projekte. </a:t>
            </a:r>
          </a:p>
          <a:p>
            <a:pPr fontAlgn="base">
              <a:spcAft>
                <a:spcPct val="0"/>
              </a:spcAft>
            </a:pPr>
            <a:r>
              <a:rPr lang="lt-LT" altLang="lt-LT" dirty="0"/>
              <a:t>Galutiniai produktai yra dalijami už klasės ribų.</a:t>
            </a:r>
          </a:p>
        </p:txBody>
      </p:sp>
      <p:sp>
        <p:nvSpPr>
          <p:cNvPr id="5" name="Turinio vietos rezervavimo ženklas 4">
            <a:extLst>
              <a:ext uri="{FF2B5EF4-FFF2-40B4-BE49-F238E27FC236}">
                <a16:creationId xmlns:a16="http://schemas.microsoft.com/office/drawing/2014/main" id="{7C5AA5B1-878D-4587-B7EE-7A1A93FC14FF}"/>
              </a:ext>
            </a:extLst>
          </p:cNvPr>
          <p:cNvSpPr>
            <a:spLocks noGrp="1"/>
          </p:cNvSpPr>
          <p:nvPr>
            <p:ph sz="half" idx="2"/>
          </p:nvPr>
        </p:nvSpPr>
        <p:spPr>
          <a:xfrm>
            <a:off x="6263640" y="717176"/>
            <a:ext cx="4754880" cy="5640144"/>
          </a:xfrm>
        </p:spPr>
        <p:txBody>
          <a:bodyPr>
            <a:normAutofit fontScale="92500" lnSpcReduction="20000"/>
          </a:bodyPr>
          <a:lstStyle/>
          <a:p>
            <a:r>
              <a:rPr lang="lt-LT" b="1" dirty="0"/>
              <a:t>PBL nauda:</a:t>
            </a:r>
            <a:endParaRPr lang="lt-LT" dirty="0"/>
          </a:p>
          <a:p>
            <a:r>
              <a:rPr lang="lt-LT" dirty="0"/>
              <a:t>Skatina aktyvų ir įsitraukusį mokymąsi.</a:t>
            </a:r>
          </a:p>
          <a:p>
            <a:r>
              <a:rPr lang="lt-LT" dirty="0"/>
              <a:t>Padeda mokiniams įgyti realaus pasaulio įgūdžių.</a:t>
            </a:r>
          </a:p>
          <a:p>
            <a:r>
              <a:rPr lang="lt-LT" dirty="0"/>
              <a:t>Ruošia mokinius sėkmei akademinėje, asmeninėje ir profesinėje srityse.</a:t>
            </a:r>
          </a:p>
          <a:p>
            <a:r>
              <a:rPr lang="lt-LT" dirty="0"/>
              <a:t>Skatina mokinių kūrybiškumą ir problemų sprendimo gebėjimus.</a:t>
            </a:r>
          </a:p>
          <a:p>
            <a:r>
              <a:rPr lang="lt-LT" dirty="0"/>
              <a:t>Padeda mokiniams dirbti bendradarbiaudami ir komunikuoti efektyviai.</a:t>
            </a:r>
          </a:p>
        </p:txBody>
      </p:sp>
      <p:pic>
        <p:nvPicPr>
          <p:cNvPr id="5122" name="Picture 2" descr="Project-Based Learning (PBL) &gt; Training Course for Teachers">
            <a:extLst>
              <a:ext uri="{FF2B5EF4-FFF2-40B4-BE49-F238E27FC236}">
                <a16:creationId xmlns:a16="http://schemas.microsoft.com/office/drawing/2014/main" id="{C74460C4-8EE5-4BFD-A6A1-058F65C863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068"/>
          <a:stretch/>
        </p:blipFill>
        <p:spPr bwMode="auto">
          <a:xfrm>
            <a:off x="6578965" y="4099712"/>
            <a:ext cx="4375906" cy="2380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495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additive="base">
                                        <p:cTn id="3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 calcmode="lin" valueType="num">
                                      <p:cBhvr additive="base">
                                        <p:cTn id="4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
                                            <p:txEl>
                                              <p:pRg st="1" end="1"/>
                                            </p:txEl>
                                          </p:spTgt>
                                        </p:tgtEl>
                                        <p:attrNameLst>
                                          <p:attrName>style.visibility</p:attrName>
                                        </p:attrNameLst>
                                      </p:cBhvr>
                                      <p:to>
                                        <p:strVal val="visible"/>
                                      </p:to>
                                    </p:set>
                                    <p:anim calcmode="lin" valueType="num">
                                      <p:cBhvr additive="base">
                                        <p:cTn id="5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xEl>
                                              <p:pRg st="2" end="2"/>
                                            </p:txEl>
                                          </p:spTgt>
                                        </p:tgtEl>
                                        <p:attrNameLst>
                                          <p:attrName>style.visibility</p:attrName>
                                        </p:attrNameLst>
                                      </p:cBhvr>
                                      <p:to>
                                        <p:strVal val="visible"/>
                                      </p:to>
                                    </p:set>
                                    <p:anim calcmode="lin" valueType="num">
                                      <p:cBhvr additive="base">
                                        <p:cTn id="5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
                                            <p:txEl>
                                              <p:pRg st="3" end="3"/>
                                            </p:txEl>
                                          </p:spTgt>
                                        </p:tgtEl>
                                        <p:attrNameLst>
                                          <p:attrName>style.visibility</p:attrName>
                                        </p:attrNameLst>
                                      </p:cBhvr>
                                      <p:to>
                                        <p:strVal val="visible"/>
                                      </p:to>
                                    </p:set>
                                    <p:anim calcmode="lin" valueType="num">
                                      <p:cBhvr additive="base">
                                        <p:cTn id="6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3" end="3"/>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5">
                                            <p:txEl>
                                              <p:pRg st="4" end="4"/>
                                            </p:txEl>
                                          </p:spTgt>
                                        </p:tgtEl>
                                        <p:attrNameLst>
                                          <p:attrName>style.visibility</p:attrName>
                                        </p:attrNameLst>
                                      </p:cBhvr>
                                      <p:to>
                                        <p:strVal val="visible"/>
                                      </p:to>
                                    </p:set>
                                    <p:anim calcmode="lin" valueType="num">
                                      <p:cBhvr additive="base">
                                        <p:cTn id="6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5">
                                            <p:txEl>
                                              <p:pRg st="5" end="5"/>
                                            </p:txEl>
                                          </p:spTgt>
                                        </p:tgtEl>
                                        <p:attrNameLst>
                                          <p:attrName>style.visibility</p:attrName>
                                        </p:attrNameLst>
                                      </p:cBhvr>
                                      <p:to>
                                        <p:strVal val="visible"/>
                                      </p:to>
                                    </p:set>
                                    <p:anim calcmode="lin" valueType="num">
                                      <p:cBhvr additive="base">
                                        <p:cTn id="6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7E358DD-0AD3-452E-974D-BD0A424FAF61}"/>
              </a:ext>
            </a:extLst>
          </p:cNvPr>
          <p:cNvSpPr>
            <a:spLocks noGrp="1"/>
          </p:cNvSpPr>
          <p:nvPr>
            <p:ph type="title"/>
          </p:nvPr>
        </p:nvSpPr>
        <p:spPr/>
        <p:txBody>
          <a:bodyPr/>
          <a:lstStyle/>
          <a:p>
            <a:r>
              <a:rPr lang="pl-PL" dirty="0"/>
              <a:t>5, 4, 3, 2, 1 </a:t>
            </a:r>
            <a:r>
              <a:rPr lang="lt-LT" dirty="0"/>
              <a:t>„</a:t>
            </a:r>
            <a:r>
              <a:rPr lang="pl-PL" dirty="0" err="1"/>
              <a:t>įžeminimo</a:t>
            </a:r>
            <a:r>
              <a:rPr lang="lt-LT" dirty="0"/>
              <a:t>“</a:t>
            </a:r>
            <a:r>
              <a:rPr lang="pl-PL" dirty="0"/>
              <a:t> technika</a:t>
            </a:r>
            <a:endParaRPr lang="lt-LT" dirty="0"/>
          </a:p>
        </p:txBody>
      </p:sp>
      <p:sp>
        <p:nvSpPr>
          <p:cNvPr id="4" name="Rectangle 1">
            <a:extLst>
              <a:ext uri="{FF2B5EF4-FFF2-40B4-BE49-F238E27FC236}">
                <a16:creationId xmlns:a16="http://schemas.microsoft.com/office/drawing/2014/main" id="{89970FE1-F650-44E0-ACFD-19D5CF26D689}"/>
              </a:ext>
            </a:extLst>
          </p:cNvPr>
          <p:cNvSpPr>
            <a:spLocks noGrp="1" noChangeArrowheads="1"/>
          </p:cNvSpPr>
          <p:nvPr>
            <p:ph idx="1"/>
          </p:nvPr>
        </p:nvSpPr>
        <p:spPr bwMode="auto">
          <a:xfrm>
            <a:off x="1143000" y="2199264"/>
            <a:ext cx="5625353"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eaLnBrk="0" fontAlgn="base" hangingPunct="0">
              <a:lnSpc>
                <a:spcPct val="100000"/>
              </a:lnSpc>
              <a:spcBef>
                <a:spcPct val="0"/>
              </a:spcBef>
              <a:spcAft>
                <a:spcPct val="0"/>
              </a:spcAft>
              <a:buClrTx/>
              <a:buSzTx/>
              <a:buNone/>
              <a:tabLst/>
            </a:pPr>
            <a:r>
              <a:rPr lang="lt-LT" altLang="lt-LT" sz="2000" b="1" dirty="0"/>
              <a:t>Įžeminimo technikos aprašymas:</a:t>
            </a:r>
          </a:p>
          <a:p>
            <a:pPr marL="342900" marR="0" lvl="0" indent="-342900" eaLnBrk="0" fontAlgn="base" hangingPunct="0">
              <a:lnSpc>
                <a:spcPct val="100000"/>
              </a:lnSpc>
              <a:spcBef>
                <a:spcPct val="0"/>
              </a:spcBef>
              <a:spcAft>
                <a:spcPct val="0"/>
              </a:spcAft>
              <a:buClrTx/>
              <a:buSzTx/>
              <a:tabLst/>
            </a:pPr>
            <a:r>
              <a:rPr lang="lt-LT" altLang="lt-LT" sz="2000" dirty="0"/>
              <a:t>Tai paprasta ir efektyvi sąmoningumo strategija, skirta valdyti stresą ir nerimą. </a:t>
            </a:r>
          </a:p>
          <a:p>
            <a:pPr marL="342900" marR="0" lvl="0" indent="-342900" eaLnBrk="0" fontAlgn="base" hangingPunct="0">
              <a:lnSpc>
                <a:spcPct val="100000"/>
              </a:lnSpc>
              <a:spcBef>
                <a:spcPct val="0"/>
              </a:spcBef>
              <a:spcAft>
                <a:spcPct val="0"/>
              </a:spcAft>
              <a:buClrTx/>
              <a:buSzTx/>
              <a:tabLst/>
            </a:pPr>
            <a:r>
              <a:rPr lang="lt-LT" altLang="lt-LT" sz="2000" dirty="0"/>
              <a:t>Galima ją atlikti bet kur ir bet kada. </a:t>
            </a:r>
          </a:p>
          <a:p>
            <a:pPr marL="342900" marR="0" lvl="0" indent="-342900" eaLnBrk="0" fontAlgn="base" hangingPunct="0">
              <a:lnSpc>
                <a:spcPct val="100000"/>
              </a:lnSpc>
              <a:spcBef>
                <a:spcPct val="0"/>
              </a:spcBef>
              <a:spcAft>
                <a:spcPct val="0"/>
              </a:spcAft>
              <a:buClrTx/>
              <a:buSzTx/>
              <a:tabLst/>
            </a:pPr>
            <a:r>
              <a:rPr lang="lt-LT" altLang="lt-LT" sz="2000" dirty="0"/>
              <a:t>Naudojant penkis pojūčius, ši technika padeda įsitvirtinti dabartiniame momente. </a:t>
            </a:r>
          </a:p>
          <a:p>
            <a:pPr marL="342900" marR="0" lvl="0" indent="-342900" eaLnBrk="0" fontAlgn="base" hangingPunct="0">
              <a:lnSpc>
                <a:spcPct val="100000"/>
              </a:lnSpc>
              <a:spcBef>
                <a:spcPct val="0"/>
              </a:spcBef>
              <a:spcAft>
                <a:spcPct val="0"/>
              </a:spcAft>
              <a:buClrTx/>
              <a:buSzTx/>
              <a:tabLst/>
            </a:pPr>
            <a:endParaRPr lang="lt-LT" altLang="lt-LT" sz="2000" dirty="0"/>
          </a:p>
          <a:p>
            <a:pPr marL="0" marR="0" lvl="0" indent="0" eaLnBrk="0" fontAlgn="base" hangingPunct="0">
              <a:lnSpc>
                <a:spcPct val="100000"/>
              </a:lnSpc>
              <a:spcBef>
                <a:spcPct val="0"/>
              </a:spcBef>
              <a:spcAft>
                <a:spcPct val="0"/>
              </a:spcAft>
              <a:buClrTx/>
              <a:buSzTx/>
              <a:buNone/>
              <a:tabLst/>
            </a:pPr>
            <a:r>
              <a:rPr lang="lt-LT" altLang="lt-LT" sz="2000" b="1" dirty="0"/>
              <a:t>Nauda:</a:t>
            </a:r>
          </a:p>
          <a:p>
            <a:pPr marL="342900" marR="0" lvl="0" indent="-342900" eaLnBrk="0" fontAlgn="base" hangingPunct="0">
              <a:lnSpc>
                <a:spcPct val="100000"/>
              </a:lnSpc>
              <a:spcBef>
                <a:spcPct val="0"/>
              </a:spcBef>
              <a:spcAft>
                <a:spcPct val="0"/>
              </a:spcAft>
              <a:buClrTx/>
              <a:buSzTx/>
              <a:tabLst/>
            </a:pPr>
            <a:r>
              <a:rPr lang="lt-LT" altLang="lt-LT" sz="2000" dirty="0"/>
              <a:t>Padeda sumažinti stresą ir nerimą. </a:t>
            </a:r>
          </a:p>
          <a:p>
            <a:pPr marL="342900" marR="0" lvl="0" indent="-342900" eaLnBrk="0" fontAlgn="base" hangingPunct="0">
              <a:lnSpc>
                <a:spcPct val="100000"/>
              </a:lnSpc>
              <a:spcBef>
                <a:spcPct val="0"/>
              </a:spcBef>
              <a:spcAft>
                <a:spcPct val="0"/>
              </a:spcAft>
              <a:buClrTx/>
              <a:buSzTx/>
              <a:tabLst/>
            </a:pPr>
            <a:r>
              <a:rPr lang="lt-LT" altLang="lt-LT" sz="2000" dirty="0"/>
              <a:t>Gerina dėmesį ir susikaupimą. </a:t>
            </a:r>
          </a:p>
          <a:p>
            <a:pPr marL="342900" marR="0" lvl="0" indent="-342900" eaLnBrk="0" fontAlgn="base" hangingPunct="0">
              <a:lnSpc>
                <a:spcPct val="100000"/>
              </a:lnSpc>
              <a:spcBef>
                <a:spcPct val="0"/>
              </a:spcBef>
              <a:spcAft>
                <a:spcPct val="0"/>
              </a:spcAft>
              <a:buClrTx/>
              <a:buSzTx/>
              <a:tabLst/>
            </a:pPr>
            <a:r>
              <a:rPr lang="lt-LT" altLang="lt-LT" sz="2000" dirty="0"/>
              <a:t>Stiprina sąmoningumą ir įžeminimą.</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p:txBody>
      </p:sp>
      <p:pic>
        <p:nvPicPr>
          <p:cNvPr id="3075" name="Picture 3" descr="54321 Quit">
            <a:extLst>
              <a:ext uri="{FF2B5EF4-FFF2-40B4-BE49-F238E27FC236}">
                <a16:creationId xmlns:a16="http://schemas.microsoft.com/office/drawing/2014/main" id="{90071847-2CB8-4B7C-8498-C972A2E04E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327"/>
          <a:stretch/>
        </p:blipFill>
        <p:spPr bwMode="auto">
          <a:xfrm>
            <a:off x="7179349" y="1733100"/>
            <a:ext cx="3839171" cy="4304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140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 calcmode="lin" valueType="num">
                                      <p:cBhvr additive="base">
                                        <p:cTn id="1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 calcmode="lin" valueType="num">
                                      <p:cBhvr additive="base">
                                        <p:cTn id="1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 calcmode="lin" valueType="num">
                                      <p:cBhvr additive="base">
                                        <p:cTn id="2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additive="base">
                                        <p:cTn id="3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67D328D-4B65-4DAC-935E-FF974F593CA0}"/>
              </a:ext>
            </a:extLst>
          </p:cNvPr>
          <p:cNvSpPr>
            <a:spLocks noGrp="1"/>
          </p:cNvSpPr>
          <p:nvPr>
            <p:ph type="title"/>
          </p:nvPr>
        </p:nvSpPr>
        <p:spPr/>
        <p:txBody>
          <a:bodyPr/>
          <a:lstStyle/>
          <a:p>
            <a:r>
              <a:rPr lang="lt-LT" dirty="0"/>
              <a:t>„Įžeminimo“ technika</a:t>
            </a:r>
          </a:p>
        </p:txBody>
      </p:sp>
      <p:sp>
        <p:nvSpPr>
          <p:cNvPr id="3" name="Turinio vietos rezervavimo ženklas 2">
            <a:extLst>
              <a:ext uri="{FF2B5EF4-FFF2-40B4-BE49-F238E27FC236}">
                <a16:creationId xmlns:a16="http://schemas.microsoft.com/office/drawing/2014/main" id="{8C028D0B-D303-4D21-A4A2-6D464B8F3DB6}"/>
              </a:ext>
            </a:extLst>
          </p:cNvPr>
          <p:cNvSpPr>
            <a:spLocks noGrp="1"/>
          </p:cNvSpPr>
          <p:nvPr>
            <p:ph sz="half" idx="1"/>
          </p:nvPr>
        </p:nvSpPr>
        <p:spPr/>
        <p:txBody>
          <a:bodyPr>
            <a:normAutofit lnSpcReduction="10000"/>
          </a:bodyPr>
          <a:lstStyle/>
          <a:p>
            <a:pPr marL="0" lvl="0" indent="0" eaLnBrk="0" fontAlgn="base" hangingPunct="0">
              <a:lnSpc>
                <a:spcPct val="100000"/>
              </a:lnSpc>
              <a:spcBef>
                <a:spcPct val="0"/>
              </a:spcBef>
              <a:spcAft>
                <a:spcPct val="0"/>
              </a:spcAft>
              <a:buClrTx/>
              <a:buSzTx/>
              <a:buNone/>
            </a:pPr>
            <a:r>
              <a:rPr lang="lt-LT" altLang="lt-LT" sz="2400" b="1" dirty="0">
                <a:latin typeface="Arial" panose="020B0604020202020204" pitchFamily="34" charset="0"/>
              </a:rPr>
              <a:t>Technikos žingsniai:</a:t>
            </a:r>
            <a:endParaRPr lang="lt-LT" altLang="lt-LT" sz="2400" dirty="0">
              <a:latin typeface="Arial" panose="020B0604020202020204" pitchFamily="34" charset="0"/>
            </a:endParaRP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Įvardinkite 5 dalykus, kuriuos galite pamatyti.</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Įvardinkite 4 dalykus, kuriuos galite paliesti.</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Įvardinkite 3 dalykus, kuriuos galite išgirsti.</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Įvardinkite 2 dalykus, kuriuos galite užuosti.</a:t>
            </a:r>
          </a:p>
          <a:p>
            <a:pPr marL="0" lvl="0" indent="0" eaLnBrk="0" fontAlgn="base" hangingPunct="0">
              <a:lnSpc>
                <a:spcPct val="100000"/>
              </a:lnSpc>
              <a:spcBef>
                <a:spcPct val="0"/>
              </a:spcBef>
              <a:spcAft>
                <a:spcPct val="0"/>
              </a:spcAft>
              <a:buClrTx/>
              <a:buSzTx/>
              <a:buFontTx/>
              <a:buChar char="•"/>
            </a:pPr>
            <a:r>
              <a:rPr lang="lt-LT" altLang="lt-LT" sz="2400" dirty="0">
                <a:latin typeface="Arial" panose="020B0604020202020204" pitchFamily="34" charset="0"/>
              </a:rPr>
              <a:t>Įvardinkite 1 dalyką, kurio skonį galite pajausti.</a:t>
            </a:r>
          </a:p>
        </p:txBody>
      </p:sp>
      <p:sp>
        <p:nvSpPr>
          <p:cNvPr id="4" name="Turinio vietos rezervavimo ženklas 3">
            <a:extLst>
              <a:ext uri="{FF2B5EF4-FFF2-40B4-BE49-F238E27FC236}">
                <a16:creationId xmlns:a16="http://schemas.microsoft.com/office/drawing/2014/main" id="{66C9382B-B5A8-4310-8E77-B3B3C04C9896}"/>
              </a:ext>
            </a:extLst>
          </p:cNvPr>
          <p:cNvSpPr>
            <a:spLocks noGrp="1"/>
          </p:cNvSpPr>
          <p:nvPr>
            <p:ph sz="half" idx="2"/>
          </p:nvPr>
        </p:nvSpPr>
        <p:spPr/>
        <p:txBody>
          <a:bodyPr>
            <a:normAutofit lnSpcReduction="10000"/>
          </a:bodyPr>
          <a:lstStyle/>
          <a:p>
            <a:pPr marL="45720" indent="0">
              <a:buNone/>
            </a:pPr>
            <a:r>
              <a:rPr lang="lt-LT" sz="2400" b="1" dirty="0">
                <a:latin typeface="Arial" panose="020B0604020202020204" pitchFamily="34" charset="0"/>
              </a:rPr>
              <a:t>Praktinis technikos pritaikymas mokymų metu:</a:t>
            </a:r>
          </a:p>
          <a:p>
            <a:r>
              <a:rPr lang="lt-LT" sz="2400" dirty="0">
                <a:latin typeface="Arial" panose="020B0604020202020204" pitchFamily="34" charset="0"/>
              </a:rPr>
              <a:t>5 dalykai, būdingi vietovei, kuriuos galima pamatyti, paliesti, išgirsti, užuosti ir paragauti.</a:t>
            </a:r>
            <a:endParaRPr lang="lt-LT" sz="2400" b="1" dirty="0">
              <a:latin typeface="Arial" panose="020B0604020202020204" pitchFamily="34" charset="0"/>
            </a:endParaRPr>
          </a:p>
          <a:p>
            <a:endParaRPr lang="lt-LT" sz="2400" b="1" dirty="0">
              <a:latin typeface="Arial" panose="020B0604020202020204" pitchFamily="34" charset="0"/>
            </a:endParaRPr>
          </a:p>
          <a:p>
            <a:pPr marL="45720" indent="0">
              <a:buNone/>
            </a:pPr>
            <a:endParaRPr lang="lt-LT" sz="2400" b="1" dirty="0">
              <a:latin typeface="Arial" panose="020B0604020202020204" pitchFamily="34" charset="0"/>
            </a:endParaRPr>
          </a:p>
        </p:txBody>
      </p:sp>
    </p:spTree>
    <p:extLst>
      <p:ext uri="{BB962C8B-B14F-4D97-AF65-F5344CB8AC3E}">
        <p14:creationId xmlns:p14="http://schemas.microsoft.com/office/powerpoint/2010/main" val="1095913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 calcmode="lin" valueType="num">
                                      <p:cBhvr additive="base">
                                        <p:cTn id="4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6EC451-C71E-440D-96E8-B57943926CBC}"/>
              </a:ext>
            </a:extLst>
          </p:cNvPr>
          <p:cNvSpPr>
            <a:spLocks noGrp="1"/>
          </p:cNvSpPr>
          <p:nvPr>
            <p:ph type="title"/>
          </p:nvPr>
        </p:nvSpPr>
        <p:spPr/>
        <p:txBody>
          <a:bodyPr/>
          <a:lstStyle/>
          <a:p>
            <a:r>
              <a:rPr lang="lt-LT" dirty="0"/>
              <a:t>Užduotimis grįstas mokymasis</a:t>
            </a:r>
          </a:p>
        </p:txBody>
      </p:sp>
      <p:sp>
        <p:nvSpPr>
          <p:cNvPr id="3" name="Turinio vietos rezervavimo ženklas 2">
            <a:extLst>
              <a:ext uri="{FF2B5EF4-FFF2-40B4-BE49-F238E27FC236}">
                <a16:creationId xmlns:a16="http://schemas.microsoft.com/office/drawing/2014/main" id="{85F6D4E5-8618-461D-88CD-5CB7BFAADA54}"/>
              </a:ext>
            </a:extLst>
          </p:cNvPr>
          <p:cNvSpPr>
            <a:spLocks noGrp="1"/>
          </p:cNvSpPr>
          <p:nvPr>
            <p:ph sz="half" idx="1"/>
          </p:nvPr>
        </p:nvSpPr>
        <p:spPr/>
        <p:txBody>
          <a:bodyPr/>
          <a:lstStyle/>
          <a:p>
            <a:r>
              <a:rPr lang="lt-LT" dirty="0"/>
              <a:t>Užduotis – mokiniams suteikiama užduotis ką nors sukurti, suprojektuoti ar pagaminti.</a:t>
            </a:r>
          </a:p>
          <a:p>
            <a:r>
              <a:rPr lang="lt-LT" dirty="0"/>
              <a:t>Planavimas – mokiniai planuoja užduotį mažose grupėse.</a:t>
            </a:r>
          </a:p>
          <a:p>
            <a:r>
              <a:rPr lang="lt-LT" dirty="0"/>
              <a:t>Pranešimas/pristatymas – atlikus užduotį mokinys/grupė pristato savo atliktą darbą klasei.</a:t>
            </a:r>
          </a:p>
        </p:txBody>
      </p:sp>
      <p:pic>
        <p:nvPicPr>
          <p:cNvPr id="6146" name="Picture 2" descr="Task-Based Learning: An Introductory Guide – Ellii Blog">
            <a:extLst>
              <a:ext uri="{FF2B5EF4-FFF2-40B4-BE49-F238E27FC236}">
                <a16:creationId xmlns:a16="http://schemas.microsoft.com/office/drawing/2014/main" id="{237F4D6D-6CFC-491E-BEF8-7EF68377D998}"/>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4688" r="14983"/>
          <a:stretch/>
        </p:blipFill>
        <p:spPr bwMode="auto">
          <a:xfrm>
            <a:off x="6777317" y="1965960"/>
            <a:ext cx="4473399" cy="3339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395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1D3493-8AE7-44D9-A832-388DBAC09B6C}"/>
              </a:ext>
            </a:extLst>
          </p:cNvPr>
          <p:cNvSpPr>
            <a:spLocks noGrp="1"/>
          </p:cNvSpPr>
          <p:nvPr>
            <p:ph type="title"/>
          </p:nvPr>
        </p:nvSpPr>
        <p:spPr/>
        <p:txBody>
          <a:bodyPr/>
          <a:lstStyle/>
          <a:p>
            <a:r>
              <a:rPr lang="lt-LT" dirty="0"/>
              <a:t>Praktinė užduotis: </a:t>
            </a:r>
            <a:r>
              <a:rPr lang="lt-LT" dirty="0" err="1"/>
              <a:t>Padlet</a:t>
            </a:r>
            <a:r>
              <a:rPr lang="lt-LT" dirty="0"/>
              <a:t> lenta</a:t>
            </a:r>
          </a:p>
        </p:txBody>
      </p:sp>
      <p:pic>
        <p:nvPicPr>
          <p:cNvPr id="4" name="Turinio vietos rezervavimo ženklas 3">
            <a:extLst>
              <a:ext uri="{FF2B5EF4-FFF2-40B4-BE49-F238E27FC236}">
                <a16:creationId xmlns:a16="http://schemas.microsoft.com/office/drawing/2014/main" id="{B57D67AD-E155-4691-8643-CC70BFD17372}"/>
              </a:ext>
            </a:extLst>
          </p:cNvPr>
          <p:cNvPicPr>
            <a:picLocks noGrp="1" noChangeAspect="1"/>
          </p:cNvPicPr>
          <p:nvPr>
            <p:ph idx="1"/>
          </p:nvPr>
        </p:nvPicPr>
        <p:blipFill>
          <a:blip r:embed="rId2"/>
          <a:stretch>
            <a:fillRect/>
          </a:stretch>
        </p:blipFill>
        <p:spPr>
          <a:xfrm>
            <a:off x="1384006" y="2057400"/>
            <a:ext cx="9390650" cy="4038600"/>
          </a:xfrm>
          <a:prstGeom prst="rect">
            <a:avLst/>
          </a:prstGeom>
        </p:spPr>
      </p:pic>
    </p:spTree>
    <p:extLst>
      <p:ext uri="{BB962C8B-B14F-4D97-AF65-F5344CB8AC3E}">
        <p14:creationId xmlns:p14="http://schemas.microsoft.com/office/powerpoint/2010/main" val="922627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0027BED-E0FE-46C7-9181-5A8EB4AE78B8}"/>
              </a:ext>
            </a:extLst>
          </p:cNvPr>
          <p:cNvSpPr>
            <a:spLocks noGrp="1"/>
          </p:cNvSpPr>
          <p:nvPr>
            <p:ph type="title"/>
          </p:nvPr>
        </p:nvSpPr>
        <p:spPr/>
        <p:txBody>
          <a:bodyPr/>
          <a:lstStyle/>
          <a:p>
            <a:r>
              <a:rPr lang="lt-LT" dirty="0"/>
              <a:t>Užduotis</a:t>
            </a:r>
          </a:p>
        </p:txBody>
      </p:sp>
      <p:sp>
        <p:nvSpPr>
          <p:cNvPr id="3" name="Turinio vietos rezervavimo ženklas 2">
            <a:extLst>
              <a:ext uri="{FF2B5EF4-FFF2-40B4-BE49-F238E27FC236}">
                <a16:creationId xmlns:a16="http://schemas.microsoft.com/office/drawing/2014/main" id="{89659374-9A5B-4BB1-939B-3B8EFC7577A2}"/>
              </a:ext>
            </a:extLst>
          </p:cNvPr>
          <p:cNvSpPr>
            <a:spLocks noGrp="1"/>
          </p:cNvSpPr>
          <p:nvPr>
            <p:ph idx="1"/>
          </p:nvPr>
        </p:nvSpPr>
        <p:spPr/>
        <p:txBody>
          <a:bodyPr/>
          <a:lstStyle/>
          <a:p>
            <a:r>
              <a:rPr lang="lt-LT" dirty="0"/>
              <a:t>Rasti edukacinę priemonę PRC „</a:t>
            </a:r>
            <a:r>
              <a:rPr lang="lt-LT" dirty="0" err="1"/>
              <a:t>RoboLabas</a:t>
            </a:r>
            <a:r>
              <a:rPr lang="lt-LT" dirty="0"/>
              <a:t>“, kurios neteko naudoti.</a:t>
            </a:r>
          </a:p>
          <a:p>
            <a:r>
              <a:rPr lang="lt-LT" dirty="0"/>
              <a:t>Padaryti priemonės nuotrauką.</a:t>
            </a:r>
          </a:p>
          <a:p>
            <a:r>
              <a:rPr lang="lt-LT" dirty="0"/>
              <a:t>Pasinaudojant visomis galimomis priemonėmis (paieška internete, Google </a:t>
            </a:r>
            <a:r>
              <a:rPr lang="lt-LT" dirty="0" err="1"/>
              <a:t>Lens</a:t>
            </a:r>
            <a:r>
              <a:rPr lang="lt-LT" dirty="0"/>
              <a:t>, kolegos patirtimi) surasti šia informaciją apie priemonę:</a:t>
            </a:r>
          </a:p>
          <a:p>
            <a:pPr lvl="8"/>
            <a:r>
              <a:rPr lang="lt-LT" dirty="0"/>
              <a:t>Pavadinimas</a:t>
            </a:r>
          </a:p>
          <a:p>
            <a:pPr lvl="8"/>
            <a:r>
              <a:rPr lang="lt-LT" dirty="0"/>
              <a:t>Pagrindinės funkcijos</a:t>
            </a:r>
          </a:p>
          <a:p>
            <a:pPr lvl="8"/>
            <a:r>
              <a:rPr lang="lt-LT" dirty="0"/>
              <a:t>Priemonės svoris</a:t>
            </a:r>
          </a:p>
          <a:p>
            <a:r>
              <a:rPr lang="lt-LT" dirty="0"/>
              <a:t>Parašyti 1 edukacinės priemonės panaudojimo būdą pamokoje.</a:t>
            </a:r>
          </a:p>
          <a:p>
            <a:r>
              <a:rPr lang="lt-LT" dirty="0"/>
              <a:t>Pristatyti kolegoms.</a:t>
            </a:r>
          </a:p>
        </p:txBody>
      </p:sp>
    </p:spTree>
    <p:extLst>
      <p:ext uri="{BB962C8B-B14F-4D97-AF65-F5344CB8AC3E}">
        <p14:creationId xmlns:p14="http://schemas.microsoft.com/office/powerpoint/2010/main" val="2080375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3DC7C74-52CE-4B2F-9373-7DAC913A4E5A}"/>
              </a:ext>
            </a:extLst>
          </p:cNvPr>
          <p:cNvSpPr>
            <a:spLocks noGrp="1"/>
          </p:cNvSpPr>
          <p:nvPr>
            <p:ph type="ctrTitle"/>
          </p:nvPr>
        </p:nvSpPr>
        <p:spPr/>
        <p:txBody>
          <a:bodyPr/>
          <a:lstStyle/>
          <a:p>
            <a:r>
              <a:rPr lang="lt-LT" dirty="0"/>
              <a:t>Dėkojame už dėmesį</a:t>
            </a:r>
          </a:p>
        </p:txBody>
      </p:sp>
      <p:sp>
        <p:nvSpPr>
          <p:cNvPr id="3" name="Antrinis pavadinimas 2">
            <a:extLst>
              <a:ext uri="{FF2B5EF4-FFF2-40B4-BE49-F238E27FC236}">
                <a16:creationId xmlns:a16="http://schemas.microsoft.com/office/drawing/2014/main" id="{020077B7-C16E-429E-96D9-DF9692CDCFF5}"/>
              </a:ext>
            </a:extLst>
          </p:cNvPr>
          <p:cNvSpPr>
            <a:spLocks noGrp="1"/>
          </p:cNvSpPr>
          <p:nvPr>
            <p:ph type="subTitle" idx="1"/>
          </p:nvPr>
        </p:nvSpPr>
        <p:spPr>
          <a:xfrm>
            <a:off x="1709530" y="4867834"/>
            <a:ext cx="8767860" cy="1398495"/>
          </a:xfrm>
        </p:spPr>
        <p:txBody>
          <a:bodyPr>
            <a:normAutofit/>
          </a:bodyPr>
          <a:lstStyle/>
          <a:p>
            <a:r>
              <a:rPr lang="lt-LT" dirty="0"/>
              <a:t>Pristatymą parengė:</a:t>
            </a:r>
          </a:p>
          <a:p>
            <a:r>
              <a:rPr lang="lt-LT" dirty="0"/>
              <a:t>Klaudija </a:t>
            </a:r>
            <a:r>
              <a:rPr lang="lt-LT" dirty="0" err="1"/>
              <a:t>Pelanytė</a:t>
            </a:r>
            <a:r>
              <a:rPr lang="lt-LT" dirty="0"/>
              <a:t>, Laura </a:t>
            </a:r>
            <a:r>
              <a:rPr lang="lt-LT" dirty="0" err="1"/>
              <a:t>Kuchalskienė</a:t>
            </a:r>
            <a:endParaRPr lang="lt-LT" dirty="0"/>
          </a:p>
          <a:p>
            <a:r>
              <a:rPr lang="lt-LT" dirty="0"/>
              <a:t>2024 m.</a:t>
            </a:r>
          </a:p>
        </p:txBody>
      </p:sp>
    </p:spTree>
    <p:extLst>
      <p:ext uri="{BB962C8B-B14F-4D97-AF65-F5344CB8AC3E}">
        <p14:creationId xmlns:p14="http://schemas.microsoft.com/office/powerpoint/2010/main" val="3715602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RoboLabas_skaidrių_šablonas">
  <a:themeElements>
    <a:clrScheme name="RoboLabo spalvos">
      <a:dk1>
        <a:srgbClr val="4094FF"/>
      </a:dk1>
      <a:lt1>
        <a:srgbClr val="FFFFFF"/>
      </a:lt1>
      <a:dk2>
        <a:srgbClr val="FFC001"/>
      </a:dk2>
      <a:lt2>
        <a:srgbClr val="DDDDDD"/>
      </a:lt2>
      <a:accent1>
        <a:srgbClr val="FFC001"/>
      </a:accent1>
      <a:accent2>
        <a:srgbClr val="4094FF"/>
      </a:accent2>
      <a:accent3>
        <a:srgbClr val="FFD966"/>
      </a:accent3>
      <a:accent4>
        <a:srgbClr val="4094FF"/>
      </a:accent4>
      <a:accent5>
        <a:srgbClr val="7FCAFF"/>
      </a:accent5>
      <a:accent6>
        <a:srgbClr val="FFC001"/>
      </a:accent6>
      <a:hlink>
        <a:srgbClr val="FFC001"/>
      </a:hlink>
      <a:folHlink>
        <a:srgbClr val="B2B2B2"/>
      </a:folHlink>
    </a:clrScheme>
    <a:fontScheme name="RoboLabas rubik">
      <a:majorFont>
        <a:latin typeface="Rubik Medium"/>
        <a:ea typeface=""/>
        <a:cs typeface=""/>
      </a:majorFont>
      <a:minorFont>
        <a:latin typeface="Rubik"/>
        <a:ea typeface=""/>
        <a:cs typeface=""/>
      </a:minorFont>
    </a:fontScheme>
    <a:fmtScheme name="Pagrinda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RoboLabas_skaidrių_šablonas" id="{C70FA52B-30FA-4914-B0A0-986147D9FF8F}" vid="{249A924C-EBD5-423C-9136-D8E34C1BF1C6}"/>
    </a:ext>
  </a:extLst>
</a:theme>
</file>

<file path=docProps/app.xml><?xml version="1.0" encoding="utf-8"?>
<Properties xmlns="http://schemas.openxmlformats.org/officeDocument/2006/extended-properties" xmlns:vt="http://schemas.openxmlformats.org/officeDocument/2006/docPropsVTypes">
  <Template>RoboLabas_skaidrių_šablonas</Template>
  <TotalTime>93</TotalTime>
  <Words>831</Words>
  <Application>Microsoft Office PowerPoint</Application>
  <PresentationFormat>Plačiaekranė</PresentationFormat>
  <Paragraphs>100</Paragraphs>
  <Slides>13</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13</vt:i4>
      </vt:variant>
    </vt:vector>
  </HeadingPairs>
  <TitlesOfParts>
    <vt:vector size="18" baseType="lpstr">
      <vt:lpstr>Arial</vt:lpstr>
      <vt:lpstr>Corbel</vt:lpstr>
      <vt:lpstr>Rubik</vt:lpstr>
      <vt:lpstr>Rubik Medium</vt:lpstr>
      <vt:lpstr>RoboLabas_skaidrių_šablonas</vt:lpstr>
      <vt:lpstr>Solutions for Teachers: new methodologies, effective motivation,  cooperation and evaluation strategies</vt:lpstr>
      <vt:lpstr>„Mokytojas“ apibrėžimas</vt:lpstr>
      <vt:lpstr>4C KONCEPCIJA</vt:lpstr>
      <vt:lpstr>6 MĄSTYMO SKRYBĖLĖS </vt:lpstr>
      <vt:lpstr>4 į mokinį orientuoto mokymo principai</vt:lpstr>
      <vt:lpstr>Mokymasis grįstas projektiniu darbu (PBL)</vt:lpstr>
      <vt:lpstr>„PowerPoint“ pateiktis</vt:lpstr>
      <vt:lpstr>5, 4, 3, 2, 1 „įžeminimo“ technika</vt:lpstr>
      <vt:lpstr>„Įžeminimo“ technika</vt:lpstr>
      <vt:lpstr>Užduotimis grįstas mokymasis</vt:lpstr>
      <vt:lpstr>Praktinė užduotis: Padlet lenta</vt:lpstr>
      <vt:lpstr>Užduotis</vt:lpstr>
      <vt:lpstr>Dėkojame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Teachers: new methodologies, effective motivation,  cooperation and evaluation strategies</dc:title>
  <dc:creator>User</dc:creator>
  <cp:lastModifiedBy>User</cp:lastModifiedBy>
  <cp:revision>9</cp:revision>
  <dcterms:created xsi:type="dcterms:W3CDTF">2024-10-10T05:56:31Z</dcterms:created>
  <dcterms:modified xsi:type="dcterms:W3CDTF">2024-10-10T07:30:23Z</dcterms:modified>
</cp:coreProperties>
</file>